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54" r:id="rId2"/>
    <p:sldId id="360" r:id="rId3"/>
    <p:sldId id="372" r:id="rId4"/>
    <p:sldId id="371" r:id="rId5"/>
    <p:sldId id="373" r:id="rId6"/>
    <p:sldId id="374" r:id="rId7"/>
    <p:sldId id="376" r:id="rId8"/>
    <p:sldId id="401" r:id="rId9"/>
    <p:sldId id="324" r:id="rId10"/>
    <p:sldId id="364" r:id="rId11"/>
    <p:sldId id="390" r:id="rId12"/>
    <p:sldId id="346" r:id="rId13"/>
    <p:sldId id="349" r:id="rId14"/>
    <p:sldId id="1402" r:id="rId15"/>
    <p:sldId id="375" r:id="rId16"/>
    <p:sldId id="377" r:id="rId17"/>
    <p:sldId id="378" r:id="rId18"/>
    <p:sldId id="379" r:id="rId19"/>
    <p:sldId id="380" r:id="rId20"/>
    <p:sldId id="381" r:id="rId21"/>
    <p:sldId id="383" r:id="rId22"/>
    <p:sldId id="382" r:id="rId23"/>
    <p:sldId id="384" r:id="rId24"/>
    <p:sldId id="385" r:id="rId25"/>
    <p:sldId id="386" r:id="rId26"/>
    <p:sldId id="387" r:id="rId27"/>
    <p:sldId id="400" r:id="rId28"/>
    <p:sldId id="321" r:id="rId29"/>
    <p:sldId id="345" r:id="rId30"/>
    <p:sldId id="285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A0A"/>
    <a:srgbClr val="485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9" autoAdjust="0"/>
    <p:restoredTop sz="87010" autoAdjust="0"/>
  </p:normalViewPr>
  <p:slideViewPr>
    <p:cSldViewPr snapToGrid="0">
      <p:cViewPr varScale="1">
        <p:scale>
          <a:sx n="67" d="100"/>
          <a:sy n="67" d="100"/>
        </p:scale>
        <p:origin x="847" y="4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D7F37-4B26-4EE8-91CF-84049013C227}" type="datetimeFigureOut">
              <a:rPr lang="de-AT" smtClean="0"/>
              <a:t>04.07.2023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FE5B8-AF0B-4B64-808A-2D8DED9869D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627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9474A-7345-412F-83DC-0643A78756CC}" type="datetimeFigureOut">
              <a:rPr lang="de-AT" smtClean="0"/>
              <a:t>04.07.2023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47440-8235-4699-B3A2-53B4EFAC1B2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81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930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Nv1: Anzahl</a:t>
            </a:r>
            <a:r>
              <a:rPr lang="de-AT" baseline="0" dirty="0"/>
              <a:t> der Fahrzeuge pro Stunde</a:t>
            </a:r>
          </a:p>
          <a:p>
            <a:r>
              <a:rPr lang="de-AT" baseline="0" dirty="0" err="1"/>
              <a:t>Dv</a:t>
            </a:r>
            <a:r>
              <a:rPr lang="de-AT" baseline="0" dirty="0"/>
              <a:t>: Abstand zwischen der letzten Achse eines Fahrzeuges bis zur ersten Achse des nachfolgenden Fahrzeuges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1140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9664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561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135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8520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9515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456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25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66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04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901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6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8692A-D6D2-8340-BB47-13E8A19B5FC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07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  <a:p>
            <a:r>
              <a:rPr lang="de-AT" dirty="0"/>
              <a:t>Prozentuale</a:t>
            </a:r>
            <a:r>
              <a:rPr lang="de-AT" baseline="0" dirty="0"/>
              <a:t> Veränderung zum Vormonat</a:t>
            </a:r>
          </a:p>
          <a:p>
            <a:r>
              <a:rPr lang="de-AT" baseline="0" dirty="0"/>
              <a:t>Ausgangswert für die Prognosen – Verkehrsreichstes Monat 09/21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604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235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033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LKW+PKW pro Monat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001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585F6A6F-430A-4622-A222-389F17B1B418}"/>
              </a:ext>
            </a:extLst>
          </p:cNvPr>
          <p:cNvSpPr/>
          <p:nvPr userDrawn="1"/>
        </p:nvSpPr>
        <p:spPr>
          <a:xfrm>
            <a:off x="-3" y="0"/>
            <a:ext cx="8812800" cy="6858000"/>
          </a:xfrm>
          <a:custGeom>
            <a:avLst/>
            <a:gdLst>
              <a:gd name="connsiteX0" fmla="*/ 0 w 8812800"/>
              <a:gd name="connsiteY0" fmla="*/ 0 h 6858000"/>
              <a:gd name="connsiteX1" fmla="*/ 8812800 w 8812800"/>
              <a:gd name="connsiteY1" fmla="*/ 0 h 6858000"/>
              <a:gd name="connsiteX2" fmla="*/ 3964575 w 8812800"/>
              <a:gd name="connsiteY2" fmla="*/ 6858000 h 6858000"/>
              <a:gd name="connsiteX3" fmla="*/ 0 w 881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12800" h="6858000">
                <a:moveTo>
                  <a:pt x="0" y="0"/>
                </a:moveTo>
                <a:lnTo>
                  <a:pt x="8812800" y="0"/>
                </a:lnTo>
                <a:lnTo>
                  <a:pt x="39645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1A9F295-C418-4A3E-8988-005B7E977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69" y="1001083"/>
            <a:ext cx="6112795" cy="5652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A792512-1DB6-4F6E-82B0-74B649960526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4" y="354013"/>
            <a:ext cx="8142774" cy="844867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strike="noStrike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75000"/>
              </a:lnSpc>
            </a:pPr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71D614-A549-479B-9518-8B23DB9972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4" y="1881865"/>
            <a:ext cx="5487110" cy="846817"/>
          </a:xfrm>
        </p:spPr>
        <p:txBody>
          <a:bodyPr tIns="36000" bIns="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200" b="1" spc="-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Thema der Präsentation zweizeilig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A33DF-D412-4927-86EE-9DC1FA3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211093"/>
            <a:ext cx="3673818" cy="365125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FABCB5F-3B61-458C-AB88-10B410642D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2E37289-E025-45D7-933A-0D165036B2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41501687-1F0E-4900-AEB6-47F2A66AA2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7B4F8F01-4F13-478F-B37E-9B4B83F52E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D9ABA82D-F1D6-4C9B-9BFF-F21A49D255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FDB45AE3-A8DA-4083-B534-0310DD7C3E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BD24302A-A319-42B2-9A13-440DD8D0B7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B3D96104-5A08-44C4-90DC-ACD6AFF88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DE7D7D-4A50-4307-82FD-7DE1E7858A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CB3A5EC-C74C-4D4D-B2BA-27B3444AE2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0E206CB8-4DB4-4F95-B35D-5B05361C6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21B44B57-0BD8-4FD6-92C7-977F5F6A66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5D32403E-C03F-4F3B-ABD3-4DAC092891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9F7BB53-44F0-4FBC-9AC1-377E49FAA6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8E5BC11-1C99-4749-98FF-770159BC3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8B510AE7-71D2-404B-9EE8-77B9860AC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02285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11111519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Kurzanleitung PPT-Master (Stand 5.5.2021)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298" y="1921289"/>
            <a:ext cx="5411789" cy="405149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67690" y="1921289"/>
            <a:ext cx="5411789" cy="405149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945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E8AF517A-2D15-4BDF-A205-C5B9F633EC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32185" y="1892300"/>
            <a:ext cx="11116902" cy="4129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9" y="1308960"/>
            <a:ext cx="11116902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285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E8AF517A-2D15-4BDF-A205-C5B9F633EC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37569" y="1892300"/>
            <a:ext cx="7515832" cy="4127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9" y="1308960"/>
            <a:ext cx="11116902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5EEB57-3115-4587-9F99-6E29595C11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892300"/>
            <a:ext cx="3455988" cy="4127500"/>
          </a:xfrm>
        </p:spPr>
        <p:txBody>
          <a:bodyPr anchor="ctr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327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217F76D4-9BE0-43D0-AFF8-8E030DDCA566}"/>
              </a:ext>
            </a:extLst>
          </p:cNvPr>
          <p:cNvSpPr/>
          <p:nvPr userDrawn="1"/>
        </p:nvSpPr>
        <p:spPr>
          <a:xfrm>
            <a:off x="0" y="247944"/>
            <a:ext cx="11684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4E8329-4059-4FDD-B7B1-1E915F43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1B09FB-C0E9-4DC4-8093-541BC2F7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2117363-B4BF-4729-9D35-BCEB8C546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9690" y="4886561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3D850AC-C115-4215-9021-8DF6065E3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750" y="5202156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ED4EB8-2FB5-434E-BCAF-F4491CD4C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44402" y="2245235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6AB5B899-CE4C-4F0C-BECB-68E96603C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1538" y="3954371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B7EA2FB4-7A89-43EE-822F-5D8FB9DF47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9689" y="5418373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B79891FF-227A-4BFF-B560-ABAEAA1E4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4750" y="5732283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CD89F972-7D94-4D1E-9C6B-DDAAFF8F18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1538" y="4484498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48801A67-ADFB-4FE3-B7B9-B1E4816765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44402" y="278056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43789760-7B61-4EB3-8B55-3180C3EA1A1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981211" cy="6858000"/>
          </a:xfrm>
          <a:custGeom>
            <a:avLst/>
            <a:gdLst>
              <a:gd name="connsiteX0" fmla="*/ 9654737 w 9981211"/>
              <a:gd name="connsiteY0" fmla="*/ 0 h 6858000"/>
              <a:gd name="connsiteX1" fmla="*/ 9981211 w 9981211"/>
              <a:gd name="connsiteY1" fmla="*/ 0 h 6858000"/>
              <a:gd name="connsiteX2" fmla="*/ 8390950 w 9981211"/>
              <a:gd name="connsiteY2" fmla="*/ 6858000 h 6858000"/>
              <a:gd name="connsiteX3" fmla="*/ 8063373 w 9981211"/>
              <a:gd name="connsiteY3" fmla="*/ 6858000 h 6858000"/>
              <a:gd name="connsiteX4" fmla="*/ 8411256 w 9981211"/>
              <a:gd name="connsiteY4" fmla="*/ 5360533 h 6858000"/>
              <a:gd name="connsiteX5" fmla="*/ 0 w 9981211"/>
              <a:gd name="connsiteY5" fmla="*/ 4201683 h 6858000"/>
              <a:gd name="connsiteX6" fmla="*/ 0 w 9981211"/>
              <a:gd name="connsiteY6" fmla="*/ 3881425 h 6858000"/>
              <a:gd name="connsiteX7" fmla="*/ 8484281 w 9981211"/>
              <a:gd name="connsiteY7" fmla="*/ 5049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1211" h="6858000">
                <a:moveTo>
                  <a:pt x="9654737" y="0"/>
                </a:moveTo>
                <a:lnTo>
                  <a:pt x="9981211" y="0"/>
                </a:lnTo>
                <a:lnTo>
                  <a:pt x="8390950" y="6858000"/>
                </a:lnTo>
                <a:lnTo>
                  <a:pt x="8063373" y="6858000"/>
                </a:lnTo>
                <a:lnTo>
                  <a:pt x="8411256" y="5360533"/>
                </a:lnTo>
                <a:lnTo>
                  <a:pt x="0" y="4201683"/>
                </a:lnTo>
                <a:lnTo>
                  <a:pt x="0" y="3881425"/>
                </a:lnTo>
                <a:lnTo>
                  <a:pt x="8484281" y="50493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16" name="Bildplatzhalter 40">
            <a:extLst>
              <a:ext uri="{FF2B5EF4-FFF2-40B4-BE49-F238E27FC236}">
                <a16:creationId xmlns:a16="http://schemas.microsoft.com/office/drawing/2014/main" id="{C4F5A3EF-D7DA-4908-9B1A-C28E39929B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1"/>
            <a:ext cx="9654737" cy="5049383"/>
          </a:xfrm>
          <a:custGeom>
            <a:avLst/>
            <a:gdLst>
              <a:gd name="connsiteX0" fmla="*/ 0 w 9654737"/>
              <a:gd name="connsiteY0" fmla="*/ 0 h 5049383"/>
              <a:gd name="connsiteX1" fmla="*/ 9654737 w 9654737"/>
              <a:gd name="connsiteY1" fmla="*/ 0 h 5049383"/>
              <a:gd name="connsiteX2" fmla="*/ 8484281 w 9654737"/>
              <a:gd name="connsiteY2" fmla="*/ 5049383 h 5049383"/>
              <a:gd name="connsiteX3" fmla="*/ 0 w 9654737"/>
              <a:gd name="connsiteY3" fmla="*/ 3881425 h 504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737" h="5049383">
                <a:moveTo>
                  <a:pt x="0" y="0"/>
                </a:moveTo>
                <a:lnTo>
                  <a:pt x="9654737" y="0"/>
                </a:lnTo>
                <a:lnTo>
                  <a:pt x="8484281" y="5049383"/>
                </a:lnTo>
                <a:lnTo>
                  <a:pt x="0" y="388142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64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c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>
            <a:extLst>
              <a:ext uri="{FF2B5EF4-FFF2-40B4-BE49-F238E27FC236}">
                <a16:creationId xmlns:a16="http://schemas.microsoft.com/office/drawing/2014/main" id="{B302091F-F7B0-4E5A-A798-186F1AB765B6}"/>
              </a:ext>
            </a:extLst>
          </p:cNvPr>
          <p:cNvSpPr/>
          <p:nvPr userDrawn="1"/>
        </p:nvSpPr>
        <p:spPr>
          <a:xfrm>
            <a:off x="0" y="247944"/>
            <a:ext cx="11684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6EC7DD8F-E048-4C19-9AF1-22B1DFC0B66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1"/>
            <a:ext cx="9654737" cy="5049383"/>
          </a:xfrm>
          <a:custGeom>
            <a:avLst/>
            <a:gdLst>
              <a:gd name="connsiteX0" fmla="*/ 0 w 9654737"/>
              <a:gd name="connsiteY0" fmla="*/ 0 h 5049383"/>
              <a:gd name="connsiteX1" fmla="*/ 9654737 w 9654737"/>
              <a:gd name="connsiteY1" fmla="*/ 0 h 5049383"/>
              <a:gd name="connsiteX2" fmla="*/ 8484281 w 9654737"/>
              <a:gd name="connsiteY2" fmla="*/ 5049383 h 5049383"/>
              <a:gd name="connsiteX3" fmla="*/ 0 w 9654737"/>
              <a:gd name="connsiteY3" fmla="*/ 3881425 h 504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737" h="5049383">
                <a:moveTo>
                  <a:pt x="0" y="0"/>
                </a:moveTo>
                <a:lnTo>
                  <a:pt x="9654737" y="0"/>
                </a:lnTo>
                <a:lnTo>
                  <a:pt x="8484281" y="5049383"/>
                </a:lnTo>
                <a:lnTo>
                  <a:pt x="0" y="388142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4E8329-4059-4FDD-B7B1-1E915F43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1B09FB-C0E9-4DC4-8093-541BC2F7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2117363-B4BF-4729-9D35-BCEB8C546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690" y="4686300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3D850AC-C115-4215-9021-8DF6065E3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750" y="5001895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6298A9C-10CA-4A39-858C-A342750048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7810" y="5369114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ED4EB8-2FB5-434E-BCAF-F4491CD4C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16490" y="1093182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6AB5B899-CE4C-4F0C-BECB-68E96603C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23626" y="2802318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99262291-ADBD-4453-A5F0-4C85E3C9F5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3510" y="4517419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B7EA2FB4-7A89-43EE-822F-5D8FB9DF47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689" y="521811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B79891FF-227A-4BFF-B560-ABAEAA1E4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52750" y="553202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962CAF52-114E-434F-9AC5-20B885C632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37810" y="5908668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F5A065B3-361A-4DDE-8351-3183738EB6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33510" y="5047546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CD89F972-7D94-4D1E-9C6B-DDAAFF8F18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23626" y="3332445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48801A67-ADFB-4FE3-B7B9-B1E4816765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6490" y="1628509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43789760-7B61-4EB3-8B55-3180C3EA1A1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981211" cy="6858000"/>
          </a:xfrm>
          <a:custGeom>
            <a:avLst/>
            <a:gdLst>
              <a:gd name="connsiteX0" fmla="*/ 9654737 w 9981211"/>
              <a:gd name="connsiteY0" fmla="*/ 0 h 6858000"/>
              <a:gd name="connsiteX1" fmla="*/ 9981211 w 9981211"/>
              <a:gd name="connsiteY1" fmla="*/ 0 h 6858000"/>
              <a:gd name="connsiteX2" fmla="*/ 8390950 w 9981211"/>
              <a:gd name="connsiteY2" fmla="*/ 6858000 h 6858000"/>
              <a:gd name="connsiteX3" fmla="*/ 8063373 w 9981211"/>
              <a:gd name="connsiteY3" fmla="*/ 6858000 h 6858000"/>
              <a:gd name="connsiteX4" fmla="*/ 8411256 w 9981211"/>
              <a:gd name="connsiteY4" fmla="*/ 5360533 h 6858000"/>
              <a:gd name="connsiteX5" fmla="*/ 0 w 9981211"/>
              <a:gd name="connsiteY5" fmla="*/ 4201683 h 6858000"/>
              <a:gd name="connsiteX6" fmla="*/ 0 w 9981211"/>
              <a:gd name="connsiteY6" fmla="*/ 3881425 h 6858000"/>
              <a:gd name="connsiteX7" fmla="*/ 8484281 w 9981211"/>
              <a:gd name="connsiteY7" fmla="*/ 5049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1211" h="6858000">
                <a:moveTo>
                  <a:pt x="9654737" y="0"/>
                </a:moveTo>
                <a:lnTo>
                  <a:pt x="9981211" y="0"/>
                </a:lnTo>
                <a:lnTo>
                  <a:pt x="8390950" y="6858000"/>
                </a:lnTo>
                <a:lnTo>
                  <a:pt x="8063373" y="6858000"/>
                </a:lnTo>
                <a:lnTo>
                  <a:pt x="8411256" y="5360533"/>
                </a:lnTo>
                <a:lnTo>
                  <a:pt x="0" y="4201683"/>
                </a:lnTo>
                <a:lnTo>
                  <a:pt x="0" y="3881425"/>
                </a:lnTo>
                <a:lnTo>
                  <a:pt x="8484281" y="50493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3242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3F5CCC-55F9-43B4-9622-0FC5BC1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A17EA-728B-4BB5-AE6A-DC2343E9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395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 mit Fussze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3F5CCC-55F9-43B4-9622-0FC5BC1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A17EA-728B-4BB5-AE6A-DC2343E9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mit Kopfze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  <p:sp>
        <p:nvSpPr>
          <p:cNvPr id="6" name="Freihandform: Form 28">
            <a:extLst>
              <a:ext uri="{FF2B5EF4-FFF2-40B4-BE49-F238E27FC236}">
                <a16:creationId xmlns:a16="http://schemas.microsoft.com/office/drawing/2014/main" id="{08082D0E-2451-4C45-98A6-1CE7D46322D1}"/>
              </a:ext>
            </a:extLst>
          </p:cNvPr>
          <p:cNvSpPr/>
          <p:nvPr userDrawn="1"/>
        </p:nvSpPr>
        <p:spPr>
          <a:xfrm>
            <a:off x="0" y="409575"/>
            <a:ext cx="621506" cy="297435"/>
          </a:xfrm>
          <a:custGeom>
            <a:avLst/>
            <a:gdLst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297435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0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8" fmla="*/ 0 w 621506"/>
              <a:gd name="connsiteY8" fmla="*/ 0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5 w 621506"/>
              <a:gd name="connsiteY2" fmla="*/ 0 h 297435"/>
              <a:gd name="connsiteX3" fmla="*/ 0 w 621506"/>
              <a:gd name="connsiteY3" fmla="*/ 0 h 297435"/>
              <a:gd name="connsiteX4" fmla="*/ 621505 w 621506"/>
              <a:gd name="connsiteY4" fmla="*/ 0 h 297435"/>
              <a:gd name="connsiteX5" fmla="*/ 410542 w 621506"/>
              <a:gd name="connsiteY5" fmla="*/ 297435 h 297435"/>
              <a:gd name="connsiteX6" fmla="*/ 0 w 621506"/>
              <a:gd name="connsiteY6" fmla="*/ 297435 h 297435"/>
              <a:gd name="connsiteX7" fmla="*/ 0 w 621506"/>
              <a:gd name="connsiteY7" fmla="*/ 0 h 2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506" h="297435">
                <a:moveTo>
                  <a:pt x="621505" y="0"/>
                </a:moveTo>
                <a:lnTo>
                  <a:pt x="621506" y="0"/>
                </a:lnTo>
                <a:lnTo>
                  <a:pt x="621505" y="0"/>
                </a:lnTo>
                <a:close/>
                <a:moveTo>
                  <a:pt x="0" y="0"/>
                </a:moveTo>
                <a:lnTo>
                  <a:pt x="621505" y="0"/>
                </a:lnTo>
                <a:lnTo>
                  <a:pt x="410542" y="297435"/>
                </a:lnTo>
                <a:lnTo>
                  <a:pt x="0" y="2974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3AE55239-E2EC-7B3C-1927-492FED7006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785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575789D3-96FB-4349-8BAB-817657447EA9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custGeom>
            <a:avLst/>
            <a:gdLst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400 w 8153400"/>
              <a:gd name="connsiteY2" fmla="*/ 6858000 h 6858000"/>
              <a:gd name="connsiteX3" fmla="*/ 8153399 w 8153400"/>
              <a:gd name="connsiteY3" fmla="*/ 6858000 h 6858000"/>
              <a:gd name="connsiteX4" fmla="*/ 0 w 8153400"/>
              <a:gd name="connsiteY4" fmla="*/ 0 h 6858000"/>
              <a:gd name="connsiteX5" fmla="*/ 8153399 w 8153400"/>
              <a:gd name="connsiteY5" fmla="*/ 0 h 6858000"/>
              <a:gd name="connsiteX6" fmla="*/ 3305174 w 8153400"/>
              <a:gd name="connsiteY6" fmla="*/ 6858000 h 6858000"/>
              <a:gd name="connsiteX7" fmla="*/ 0 w 8153400"/>
              <a:gd name="connsiteY7" fmla="*/ 6858000 h 6858000"/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400 w 8153400"/>
              <a:gd name="connsiteY2" fmla="*/ 6858000 h 6858000"/>
              <a:gd name="connsiteX3" fmla="*/ 8153399 w 8153400"/>
              <a:gd name="connsiteY3" fmla="*/ 0 h 6858000"/>
              <a:gd name="connsiteX4" fmla="*/ 0 w 8153400"/>
              <a:gd name="connsiteY4" fmla="*/ 0 h 6858000"/>
              <a:gd name="connsiteX5" fmla="*/ 8153399 w 8153400"/>
              <a:gd name="connsiteY5" fmla="*/ 0 h 6858000"/>
              <a:gd name="connsiteX6" fmla="*/ 3305174 w 8153400"/>
              <a:gd name="connsiteY6" fmla="*/ 6858000 h 6858000"/>
              <a:gd name="connsiteX7" fmla="*/ 0 w 8153400"/>
              <a:gd name="connsiteY7" fmla="*/ 6858000 h 6858000"/>
              <a:gd name="connsiteX8" fmla="*/ 0 w 8153400"/>
              <a:gd name="connsiteY8" fmla="*/ 0 h 6858000"/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399 w 8153400"/>
              <a:gd name="connsiteY2" fmla="*/ 0 h 6858000"/>
              <a:gd name="connsiteX3" fmla="*/ 0 w 8153400"/>
              <a:gd name="connsiteY3" fmla="*/ 0 h 6858000"/>
              <a:gd name="connsiteX4" fmla="*/ 8153399 w 8153400"/>
              <a:gd name="connsiteY4" fmla="*/ 0 h 6858000"/>
              <a:gd name="connsiteX5" fmla="*/ 3305174 w 8153400"/>
              <a:gd name="connsiteY5" fmla="*/ 6858000 h 6858000"/>
              <a:gd name="connsiteX6" fmla="*/ 0 w 8153400"/>
              <a:gd name="connsiteY6" fmla="*/ 6858000 h 6858000"/>
              <a:gd name="connsiteX7" fmla="*/ 0 w 81534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3400" h="6858000">
                <a:moveTo>
                  <a:pt x="8153399" y="0"/>
                </a:moveTo>
                <a:lnTo>
                  <a:pt x="8153400" y="0"/>
                </a:lnTo>
                <a:lnTo>
                  <a:pt x="8153399" y="0"/>
                </a:lnTo>
                <a:close/>
                <a:moveTo>
                  <a:pt x="0" y="0"/>
                </a:moveTo>
                <a:lnTo>
                  <a:pt x="8153399" y="0"/>
                </a:lnTo>
                <a:lnTo>
                  <a:pt x="330517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74CE1BF-B740-418C-AC95-A57875661C88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CD9082-5803-4839-90C3-45B1E3BC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28" y="1308960"/>
            <a:ext cx="5755372" cy="3016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15CC4FC-0348-4B58-9B99-515B2ED841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64EA83F-EB8A-4BD1-B925-E20930D83E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6BBB0B6-1719-4065-B26C-94E830CF09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66F73C5-C2C5-4D8E-B8B6-AB2EA36E64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F02D4C61-7B72-4E60-9684-972D7E1603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4B2ADD57-7748-428E-A86C-81197F6F6D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A642F441-E762-46B9-8E1A-4ECAE96657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B1D959F-0E1B-42D4-8912-F9DD83EE9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E48C78E-B370-43A0-B709-CF20F5C08A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70934E9-71F2-4C2D-BD84-185E4BB7D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476C2F1-7EAE-4FAA-AA7E-A483094A73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4FF5EAA0-0532-49DE-ABE0-9E0B2D0850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0AF3DCD-54A2-44F0-8C1E-2F1396FF27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EE70DA59-139D-466C-BD1C-FCA8A2AE11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6556281F-3CF3-431F-A460-451D2FA03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DACAC847-4C3C-42B1-A5D2-1C16679FB0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51B139B-1BC4-4BE7-83EA-3FF0E385D5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599" y="2921000"/>
            <a:ext cx="3773489" cy="2275834"/>
          </a:xfrm>
        </p:spPr>
        <p:txBody>
          <a:bodyPr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2pPr>
            <a:lvl3pPr marL="914400" indent="0">
              <a:spcBef>
                <a:spcPts val="600"/>
              </a:spcBef>
              <a:buFont typeface="Arial" panose="020B0604020202020204" pitchFamily="34" charset="0"/>
              <a:buNone/>
              <a:defRPr sz="1600"/>
            </a:lvl3pPr>
            <a:lvl4pPr marL="1371600" indent="0">
              <a:spcBef>
                <a:spcPts val="600"/>
              </a:spcBef>
              <a:buFont typeface="Arial" panose="020B0604020202020204" pitchFamily="34" charset="0"/>
              <a:buNone/>
              <a:defRPr sz="1400"/>
            </a:lvl4pPr>
            <a:lvl5pPr marL="1828800" indent="0">
              <a:spcBef>
                <a:spcPts val="600"/>
              </a:spcBef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0"/>
          <a:stretch/>
        </p:blipFill>
        <p:spPr>
          <a:xfrm>
            <a:off x="160656" y="5385291"/>
            <a:ext cx="2925444" cy="13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30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/>
          <p:cNvSpPr>
            <a:spLocks noGrp="1"/>
          </p:cNvSpPr>
          <p:nvPr>
            <p:ph sz="quarter" idx="12"/>
          </p:nvPr>
        </p:nvSpPr>
        <p:spPr>
          <a:xfrm>
            <a:off x="706967" y="1604797"/>
            <a:ext cx="10780613" cy="441649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6967" y="356659"/>
            <a:ext cx="8365364" cy="96010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Foliennummernplatzhalter 11">
            <a:extLst>
              <a:ext uri="{FF2B5EF4-FFF2-40B4-BE49-F238E27FC236}">
                <a16:creationId xmlns:a16="http://schemas.microsoft.com/office/drawing/2014/main" id="{FDEB1B96-BF17-0A80-6444-5A97C244E9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5259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5BBBA18D-B3B3-4DD0-8F97-D6FB81BF7637}"/>
              </a:ext>
            </a:extLst>
          </p:cNvPr>
          <p:cNvSpPr/>
          <p:nvPr userDrawn="1"/>
        </p:nvSpPr>
        <p:spPr>
          <a:xfrm>
            <a:off x="0" y="0"/>
            <a:ext cx="10427288" cy="6858000"/>
          </a:xfrm>
          <a:custGeom>
            <a:avLst/>
            <a:gdLst>
              <a:gd name="connsiteX0" fmla="*/ 0 w 10427288"/>
              <a:gd name="connsiteY0" fmla="*/ 0 h 6858000"/>
              <a:gd name="connsiteX1" fmla="*/ 1614488 w 10427288"/>
              <a:gd name="connsiteY1" fmla="*/ 0 h 6858000"/>
              <a:gd name="connsiteX2" fmla="*/ 1782716 w 10427288"/>
              <a:gd name="connsiteY2" fmla="*/ 0 h 6858000"/>
              <a:gd name="connsiteX3" fmla="*/ 2908300 w 10427288"/>
              <a:gd name="connsiteY3" fmla="*/ 0 h 6858000"/>
              <a:gd name="connsiteX4" fmla="*/ 10427288 w 10427288"/>
              <a:gd name="connsiteY4" fmla="*/ 0 h 6858000"/>
              <a:gd name="connsiteX5" fmla="*/ 5579063 w 10427288"/>
              <a:gd name="connsiteY5" fmla="*/ 6858000 h 6858000"/>
              <a:gd name="connsiteX6" fmla="*/ 2908300 w 10427288"/>
              <a:gd name="connsiteY6" fmla="*/ 6858000 h 6858000"/>
              <a:gd name="connsiteX7" fmla="*/ 1782716 w 10427288"/>
              <a:gd name="connsiteY7" fmla="*/ 6858000 h 6858000"/>
              <a:gd name="connsiteX8" fmla="*/ 1614488 w 10427288"/>
              <a:gd name="connsiteY8" fmla="*/ 6858000 h 6858000"/>
              <a:gd name="connsiteX9" fmla="*/ 0 w 1042728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7288" h="6858000">
                <a:moveTo>
                  <a:pt x="0" y="0"/>
                </a:moveTo>
                <a:lnTo>
                  <a:pt x="1614488" y="0"/>
                </a:lnTo>
                <a:lnTo>
                  <a:pt x="1782716" y="0"/>
                </a:lnTo>
                <a:lnTo>
                  <a:pt x="2908300" y="0"/>
                </a:lnTo>
                <a:lnTo>
                  <a:pt x="10427288" y="0"/>
                </a:lnTo>
                <a:lnTo>
                  <a:pt x="5579063" y="6858000"/>
                </a:lnTo>
                <a:lnTo>
                  <a:pt x="2908300" y="6858000"/>
                </a:lnTo>
                <a:lnTo>
                  <a:pt x="1782716" y="6858000"/>
                </a:lnTo>
                <a:lnTo>
                  <a:pt x="161448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A792512-1DB6-4F6E-82B0-74B649960526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3" y="352063"/>
            <a:ext cx="9552475" cy="84681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75000"/>
              </a:lnSpc>
              <a:defRPr lang="de-AT" sz="6600" b="1" strike="noStrike" kern="1200" cap="all" spc="-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A33DF-D412-4927-86EE-9DC1FA3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6211093"/>
            <a:ext cx="3584433" cy="365125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FABCB5F-3B61-458C-AB88-10B410642D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2E37289-E025-45D7-933A-0D165036B2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41501687-1F0E-4900-AEB6-47F2A66AA2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7B4F8F01-4F13-478F-B37E-9B4B83F52E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D9ABA82D-F1D6-4C9B-9BFF-F21A49D255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FDB45AE3-A8DA-4083-B534-0310DD7C3E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BD24302A-A319-42B2-9A13-440DD8D0B7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B3D96104-5A08-44C4-90DC-ACD6AFF88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DE7D7D-4A50-4307-82FD-7DE1E7858A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CB3A5EC-C74C-4D4D-B2BA-27B3444AE2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0E206CB8-4DB4-4F95-B35D-5B05361C6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21B44B57-0BD8-4FD6-92C7-977F5F6A66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5D32403E-C03F-4F3B-ABD3-4DAC092891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9F7BB53-44F0-4FBC-9AC1-377E49FAA6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8E5BC11-1C99-4749-98FF-770159BC3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8B510AE7-71D2-404B-9EE8-77B9860AC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9C28A8EA-DBF1-44A2-A35D-7996E4AA1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00" y="1001083"/>
            <a:ext cx="6112795" cy="5652000"/>
          </a:xfrm>
          <a:prstGeom prst="rect">
            <a:avLst/>
          </a:prstGeom>
        </p:spPr>
      </p:pic>
      <p:sp>
        <p:nvSpPr>
          <p:cNvPr id="26" name="Untertitel 2">
            <a:extLst>
              <a:ext uri="{FF2B5EF4-FFF2-40B4-BE49-F238E27FC236}">
                <a16:creationId xmlns:a16="http://schemas.microsoft.com/office/drawing/2014/main" id="{639C70AF-B780-448E-A646-6CAB42592A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4" y="1881865"/>
            <a:ext cx="5487110" cy="846817"/>
          </a:xfrm>
        </p:spPr>
        <p:txBody>
          <a:bodyPr tIns="36000" bIns="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200" b="1" spc="-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Thema der Präsentation zweizeilig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3202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6966" y="1604797"/>
            <a:ext cx="5278967" cy="4416491"/>
          </a:xfrm>
        </p:spPr>
        <p:txBody>
          <a:bodyPr/>
          <a:lstStyle>
            <a:lvl1pPr>
              <a:buClr>
                <a:schemeClr val="tx1"/>
              </a:buClr>
              <a:defRPr sz="2133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2133"/>
            </a:lvl3pPr>
            <a:lvl4pPr>
              <a:buClr>
                <a:schemeClr val="tx1"/>
              </a:buClr>
              <a:defRPr sz="2133"/>
            </a:lvl4pPr>
            <a:lvl5pPr>
              <a:buClr>
                <a:schemeClr val="tx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7F6EC-59F6-4747-AD02-8B2929E149E7}" type="slidenum">
              <a:rPr lang="de-DE"/>
              <a:pPr>
                <a:defRPr/>
              </a:pPr>
              <a:t>‹Nr.›</a:t>
            </a:fld>
            <a:endParaRPr lang="de-DE" sz="1867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2"/>
          </p:nvPr>
        </p:nvSpPr>
        <p:spPr bwMode="auto">
          <a:xfrm>
            <a:off x="6192012" y="1602349"/>
            <a:ext cx="5299625" cy="4418939"/>
          </a:xfrm>
          <a:custGeom>
            <a:avLst/>
            <a:gdLst>
              <a:gd name="connsiteX0" fmla="*/ 0 w 3974719"/>
              <a:gd name="connsiteY0" fmla="*/ 0 h 3314204"/>
              <a:gd name="connsiteX1" fmla="*/ 3974719 w 3974719"/>
              <a:gd name="connsiteY1" fmla="*/ 0 h 3314204"/>
              <a:gd name="connsiteX2" fmla="*/ 3973079 w 3974719"/>
              <a:gd name="connsiteY2" fmla="*/ 2650893 h 3314204"/>
              <a:gd name="connsiteX3" fmla="*/ 3315532 w 3974719"/>
              <a:gd name="connsiteY3" fmla="*/ 3314204 h 3314204"/>
              <a:gd name="connsiteX4" fmla="*/ 0 w 3974719"/>
              <a:gd name="connsiteY4" fmla="*/ 3312785 h 33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719" h="3314204">
                <a:moveTo>
                  <a:pt x="0" y="0"/>
                </a:moveTo>
                <a:lnTo>
                  <a:pt x="3974719" y="0"/>
                </a:lnTo>
                <a:lnTo>
                  <a:pt x="3973079" y="2650893"/>
                </a:lnTo>
                <a:lnTo>
                  <a:pt x="3315532" y="3314204"/>
                </a:lnTo>
                <a:lnTo>
                  <a:pt x="0" y="331278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706967" y="452669"/>
            <a:ext cx="8365364" cy="86409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6517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27525B8E-2344-48BA-9D42-70D76063A096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32D6D5F2-B328-44EB-83B4-86C24AD42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69" y="1001083"/>
            <a:ext cx="6112795" cy="5652000"/>
          </a:xfrm>
          <a:prstGeom prst="rect">
            <a:avLst/>
          </a:prstGeom>
        </p:spPr>
      </p:pic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DD0A2EF0-C45B-4048-8BC5-2D94BCC5A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33072" cy="6858000"/>
          </a:xfrm>
          <a:custGeom>
            <a:avLst/>
            <a:gdLst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2 w 8833072"/>
              <a:gd name="connsiteY2" fmla="*/ 6858000 h 6858000"/>
              <a:gd name="connsiteX3" fmla="*/ 8833071 w 8833072"/>
              <a:gd name="connsiteY3" fmla="*/ 6858000 h 6858000"/>
              <a:gd name="connsiteX4" fmla="*/ 0 w 8833072"/>
              <a:gd name="connsiteY4" fmla="*/ 0 h 6858000"/>
              <a:gd name="connsiteX5" fmla="*/ 18106 w 8833072"/>
              <a:gd name="connsiteY5" fmla="*/ 0 h 6858000"/>
              <a:gd name="connsiteX6" fmla="*/ 613719 w 8833072"/>
              <a:gd name="connsiteY6" fmla="*/ 0 h 6858000"/>
              <a:gd name="connsiteX7" fmla="*/ 679672 w 8833072"/>
              <a:gd name="connsiteY7" fmla="*/ 0 h 6858000"/>
              <a:gd name="connsiteX8" fmla="*/ 959666 w 8833072"/>
              <a:gd name="connsiteY8" fmla="*/ 0 h 6858000"/>
              <a:gd name="connsiteX9" fmla="*/ 8833071 w 8833072"/>
              <a:gd name="connsiteY9" fmla="*/ 0 h 6858000"/>
              <a:gd name="connsiteX10" fmla="*/ 7328930 w 8833072"/>
              <a:gd name="connsiteY10" fmla="*/ 2127666 h 6858000"/>
              <a:gd name="connsiteX11" fmla="*/ 7300788 w 8833072"/>
              <a:gd name="connsiteY11" fmla="*/ 2082482 h 6858000"/>
              <a:gd name="connsiteX12" fmla="*/ 7188657 w 8833072"/>
              <a:gd name="connsiteY12" fmla="*/ 1967030 h 6858000"/>
              <a:gd name="connsiteX13" fmla="*/ 6882922 w 8833072"/>
              <a:gd name="connsiteY13" fmla="*/ 1806402 h 6858000"/>
              <a:gd name="connsiteX14" fmla="*/ 6478075 w 8833072"/>
              <a:gd name="connsiteY14" fmla="*/ 1747839 h 6858000"/>
              <a:gd name="connsiteX15" fmla="*/ 6081627 w 8833072"/>
              <a:gd name="connsiteY15" fmla="*/ 1806402 h 6858000"/>
              <a:gd name="connsiteX16" fmla="*/ 5777571 w 8833072"/>
              <a:gd name="connsiteY16" fmla="*/ 1967030 h 6858000"/>
              <a:gd name="connsiteX17" fmla="*/ 5582707 w 8833072"/>
              <a:gd name="connsiteY17" fmla="*/ 2218013 h 6858000"/>
              <a:gd name="connsiteX18" fmla="*/ 5512153 w 8833072"/>
              <a:gd name="connsiteY18" fmla="*/ 2539270 h 6858000"/>
              <a:gd name="connsiteX19" fmla="*/ 5611265 w 8833072"/>
              <a:gd name="connsiteY19" fmla="*/ 2937495 h 6858000"/>
              <a:gd name="connsiteX20" fmla="*/ 5646542 w 8833072"/>
              <a:gd name="connsiteY20" fmla="*/ 3004424 h 6858000"/>
              <a:gd name="connsiteX21" fmla="*/ 5838046 w 8833072"/>
              <a:gd name="connsiteY21" fmla="*/ 3310622 h 6858000"/>
              <a:gd name="connsiteX22" fmla="*/ 5352566 w 8833072"/>
              <a:gd name="connsiteY22" fmla="*/ 3742312 h 6858000"/>
              <a:gd name="connsiteX23" fmla="*/ 5196338 w 8833072"/>
              <a:gd name="connsiteY23" fmla="*/ 4297819 h 6858000"/>
              <a:gd name="connsiteX24" fmla="*/ 5280331 w 8833072"/>
              <a:gd name="connsiteY24" fmla="*/ 4719469 h 6858000"/>
              <a:gd name="connsiteX25" fmla="*/ 5379443 w 8833072"/>
              <a:gd name="connsiteY25" fmla="*/ 4882399 h 6858000"/>
              <a:gd name="connsiteX26" fmla="*/ 5380574 w 8833072"/>
              <a:gd name="connsiteY26" fmla="*/ 4883690 h 6858000"/>
              <a:gd name="connsiteX27" fmla="*/ 3984846 w 8833072"/>
              <a:gd name="connsiteY27" fmla="*/ 6858000 h 6858000"/>
              <a:gd name="connsiteX28" fmla="*/ 959666 w 8833072"/>
              <a:gd name="connsiteY28" fmla="*/ 6858000 h 6858000"/>
              <a:gd name="connsiteX29" fmla="*/ 679672 w 8833072"/>
              <a:gd name="connsiteY29" fmla="*/ 6858000 h 6858000"/>
              <a:gd name="connsiteX30" fmla="*/ 613719 w 8833072"/>
              <a:gd name="connsiteY30" fmla="*/ 6858000 h 6858000"/>
              <a:gd name="connsiteX31" fmla="*/ 18106 w 8833072"/>
              <a:gd name="connsiteY31" fmla="*/ 6858000 h 6858000"/>
              <a:gd name="connsiteX32" fmla="*/ 0 w 8833072"/>
              <a:gd name="connsiteY32" fmla="*/ 6858000 h 6858000"/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2 w 8833072"/>
              <a:gd name="connsiteY2" fmla="*/ 6858000 h 6858000"/>
              <a:gd name="connsiteX3" fmla="*/ 8833071 w 8833072"/>
              <a:gd name="connsiteY3" fmla="*/ 0 h 6858000"/>
              <a:gd name="connsiteX4" fmla="*/ 0 w 8833072"/>
              <a:gd name="connsiteY4" fmla="*/ 0 h 6858000"/>
              <a:gd name="connsiteX5" fmla="*/ 18106 w 8833072"/>
              <a:gd name="connsiteY5" fmla="*/ 0 h 6858000"/>
              <a:gd name="connsiteX6" fmla="*/ 613719 w 8833072"/>
              <a:gd name="connsiteY6" fmla="*/ 0 h 6858000"/>
              <a:gd name="connsiteX7" fmla="*/ 679672 w 8833072"/>
              <a:gd name="connsiteY7" fmla="*/ 0 h 6858000"/>
              <a:gd name="connsiteX8" fmla="*/ 959666 w 8833072"/>
              <a:gd name="connsiteY8" fmla="*/ 0 h 6858000"/>
              <a:gd name="connsiteX9" fmla="*/ 8833071 w 8833072"/>
              <a:gd name="connsiteY9" fmla="*/ 0 h 6858000"/>
              <a:gd name="connsiteX10" fmla="*/ 7328930 w 8833072"/>
              <a:gd name="connsiteY10" fmla="*/ 2127666 h 6858000"/>
              <a:gd name="connsiteX11" fmla="*/ 7300788 w 8833072"/>
              <a:gd name="connsiteY11" fmla="*/ 2082482 h 6858000"/>
              <a:gd name="connsiteX12" fmla="*/ 7188657 w 8833072"/>
              <a:gd name="connsiteY12" fmla="*/ 1967030 h 6858000"/>
              <a:gd name="connsiteX13" fmla="*/ 6882922 w 8833072"/>
              <a:gd name="connsiteY13" fmla="*/ 1806402 h 6858000"/>
              <a:gd name="connsiteX14" fmla="*/ 6478075 w 8833072"/>
              <a:gd name="connsiteY14" fmla="*/ 1747839 h 6858000"/>
              <a:gd name="connsiteX15" fmla="*/ 6081627 w 8833072"/>
              <a:gd name="connsiteY15" fmla="*/ 1806402 h 6858000"/>
              <a:gd name="connsiteX16" fmla="*/ 5777571 w 8833072"/>
              <a:gd name="connsiteY16" fmla="*/ 1967030 h 6858000"/>
              <a:gd name="connsiteX17" fmla="*/ 5582707 w 8833072"/>
              <a:gd name="connsiteY17" fmla="*/ 2218013 h 6858000"/>
              <a:gd name="connsiteX18" fmla="*/ 5512153 w 8833072"/>
              <a:gd name="connsiteY18" fmla="*/ 2539270 h 6858000"/>
              <a:gd name="connsiteX19" fmla="*/ 5611265 w 8833072"/>
              <a:gd name="connsiteY19" fmla="*/ 2937495 h 6858000"/>
              <a:gd name="connsiteX20" fmla="*/ 5646542 w 8833072"/>
              <a:gd name="connsiteY20" fmla="*/ 3004424 h 6858000"/>
              <a:gd name="connsiteX21" fmla="*/ 5838046 w 8833072"/>
              <a:gd name="connsiteY21" fmla="*/ 3310622 h 6858000"/>
              <a:gd name="connsiteX22" fmla="*/ 5352566 w 8833072"/>
              <a:gd name="connsiteY22" fmla="*/ 3742312 h 6858000"/>
              <a:gd name="connsiteX23" fmla="*/ 5196338 w 8833072"/>
              <a:gd name="connsiteY23" fmla="*/ 4297819 h 6858000"/>
              <a:gd name="connsiteX24" fmla="*/ 5280331 w 8833072"/>
              <a:gd name="connsiteY24" fmla="*/ 4719469 h 6858000"/>
              <a:gd name="connsiteX25" fmla="*/ 5379443 w 8833072"/>
              <a:gd name="connsiteY25" fmla="*/ 4882399 h 6858000"/>
              <a:gd name="connsiteX26" fmla="*/ 5380574 w 8833072"/>
              <a:gd name="connsiteY26" fmla="*/ 4883690 h 6858000"/>
              <a:gd name="connsiteX27" fmla="*/ 3984846 w 8833072"/>
              <a:gd name="connsiteY27" fmla="*/ 6858000 h 6858000"/>
              <a:gd name="connsiteX28" fmla="*/ 959666 w 8833072"/>
              <a:gd name="connsiteY28" fmla="*/ 6858000 h 6858000"/>
              <a:gd name="connsiteX29" fmla="*/ 679672 w 8833072"/>
              <a:gd name="connsiteY29" fmla="*/ 6858000 h 6858000"/>
              <a:gd name="connsiteX30" fmla="*/ 613719 w 8833072"/>
              <a:gd name="connsiteY30" fmla="*/ 6858000 h 6858000"/>
              <a:gd name="connsiteX31" fmla="*/ 18106 w 8833072"/>
              <a:gd name="connsiteY31" fmla="*/ 6858000 h 6858000"/>
              <a:gd name="connsiteX32" fmla="*/ 0 w 8833072"/>
              <a:gd name="connsiteY32" fmla="*/ 6858000 h 6858000"/>
              <a:gd name="connsiteX33" fmla="*/ 0 w 8833072"/>
              <a:gd name="connsiteY33" fmla="*/ 0 h 6858000"/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1 w 8833072"/>
              <a:gd name="connsiteY2" fmla="*/ 0 h 6858000"/>
              <a:gd name="connsiteX3" fmla="*/ 0 w 8833072"/>
              <a:gd name="connsiteY3" fmla="*/ 0 h 6858000"/>
              <a:gd name="connsiteX4" fmla="*/ 18106 w 8833072"/>
              <a:gd name="connsiteY4" fmla="*/ 0 h 6858000"/>
              <a:gd name="connsiteX5" fmla="*/ 613719 w 8833072"/>
              <a:gd name="connsiteY5" fmla="*/ 0 h 6858000"/>
              <a:gd name="connsiteX6" fmla="*/ 679672 w 8833072"/>
              <a:gd name="connsiteY6" fmla="*/ 0 h 6858000"/>
              <a:gd name="connsiteX7" fmla="*/ 959666 w 8833072"/>
              <a:gd name="connsiteY7" fmla="*/ 0 h 6858000"/>
              <a:gd name="connsiteX8" fmla="*/ 8833071 w 8833072"/>
              <a:gd name="connsiteY8" fmla="*/ 0 h 6858000"/>
              <a:gd name="connsiteX9" fmla="*/ 7328930 w 8833072"/>
              <a:gd name="connsiteY9" fmla="*/ 2127666 h 6858000"/>
              <a:gd name="connsiteX10" fmla="*/ 7300788 w 8833072"/>
              <a:gd name="connsiteY10" fmla="*/ 2082482 h 6858000"/>
              <a:gd name="connsiteX11" fmla="*/ 7188657 w 8833072"/>
              <a:gd name="connsiteY11" fmla="*/ 1967030 h 6858000"/>
              <a:gd name="connsiteX12" fmla="*/ 6882922 w 8833072"/>
              <a:gd name="connsiteY12" fmla="*/ 1806402 h 6858000"/>
              <a:gd name="connsiteX13" fmla="*/ 6478075 w 8833072"/>
              <a:gd name="connsiteY13" fmla="*/ 1747839 h 6858000"/>
              <a:gd name="connsiteX14" fmla="*/ 6081627 w 8833072"/>
              <a:gd name="connsiteY14" fmla="*/ 1806402 h 6858000"/>
              <a:gd name="connsiteX15" fmla="*/ 5777571 w 8833072"/>
              <a:gd name="connsiteY15" fmla="*/ 1967030 h 6858000"/>
              <a:gd name="connsiteX16" fmla="*/ 5582707 w 8833072"/>
              <a:gd name="connsiteY16" fmla="*/ 2218013 h 6858000"/>
              <a:gd name="connsiteX17" fmla="*/ 5512153 w 8833072"/>
              <a:gd name="connsiteY17" fmla="*/ 2539270 h 6858000"/>
              <a:gd name="connsiteX18" fmla="*/ 5611265 w 8833072"/>
              <a:gd name="connsiteY18" fmla="*/ 2937495 h 6858000"/>
              <a:gd name="connsiteX19" fmla="*/ 5646542 w 8833072"/>
              <a:gd name="connsiteY19" fmla="*/ 3004424 h 6858000"/>
              <a:gd name="connsiteX20" fmla="*/ 5838046 w 8833072"/>
              <a:gd name="connsiteY20" fmla="*/ 3310622 h 6858000"/>
              <a:gd name="connsiteX21" fmla="*/ 5352566 w 8833072"/>
              <a:gd name="connsiteY21" fmla="*/ 3742312 h 6858000"/>
              <a:gd name="connsiteX22" fmla="*/ 5196338 w 8833072"/>
              <a:gd name="connsiteY22" fmla="*/ 4297819 h 6858000"/>
              <a:gd name="connsiteX23" fmla="*/ 5280331 w 8833072"/>
              <a:gd name="connsiteY23" fmla="*/ 4719469 h 6858000"/>
              <a:gd name="connsiteX24" fmla="*/ 5379443 w 8833072"/>
              <a:gd name="connsiteY24" fmla="*/ 4882399 h 6858000"/>
              <a:gd name="connsiteX25" fmla="*/ 5380574 w 8833072"/>
              <a:gd name="connsiteY25" fmla="*/ 4883690 h 6858000"/>
              <a:gd name="connsiteX26" fmla="*/ 3984846 w 8833072"/>
              <a:gd name="connsiteY26" fmla="*/ 6858000 h 6858000"/>
              <a:gd name="connsiteX27" fmla="*/ 959666 w 8833072"/>
              <a:gd name="connsiteY27" fmla="*/ 6858000 h 6858000"/>
              <a:gd name="connsiteX28" fmla="*/ 679672 w 8833072"/>
              <a:gd name="connsiteY28" fmla="*/ 6858000 h 6858000"/>
              <a:gd name="connsiteX29" fmla="*/ 613719 w 8833072"/>
              <a:gd name="connsiteY29" fmla="*/ 6858000 h 6858000"/>
              <a:gd name="connsiteX30" fmla="*/ 18106 w 8833072"/>
              <a:gd name="connsiteY30" fmla="*/ 6858000 h 6858000"/>
              <a:gd name="connsiteX31" fmla="*/ 0 w 8833072"/>
              <a:gd name="connsiteY31" fmla="*/ 6858000 h 6858000"/>
              <a:gd name="connsiteX32" fmla="*/ 0 w 8833072"/>
              <a:gd name="connsiteY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33072" h="6858000">
                <a:moveTo>
                  <a:pt x="8833071" y="0"/>
                </a:moveTo>
                <a:lnTo>
                  <a:pt x="8833072" y="0"/>
                </a:lnTo>
                <a:lnTo>
                  <a:pt x="8833071" y="0"/>
                </a:lnTo>
                <a:close/>
                <a:moveTo>
                  <a:pt x="0" y="0"/>
                </a:moveTo>
                <a:lnTo>
                  <a:pt x="18106" y="0"/>
                </a:lnTo>
                <a:lnTo>
                  <a:pt x="613719" y="0"/>
                </a:lnTo>
                <a:lnTo>
                  <a:pt x="679672" y="0"/>
                </a:lnTo>
                <a:lnTo>
                  <a:pt x="959666" y="0"/>
                </a:lnTo>
                <a:lnTo>
                  <a:pt x="8833071" y="0"/>
                </a:lnTo>
                <a:lnTo>
                  <a:pt x="7328930" y="2127666"/>
                </a:lnTo>
                <a:lnTo>
                  <a:pt x="7300788" y="2082482"/>
                </a:lnTo>
                <a:cubicBezTo>
                  <a:pt x="7268031" y="2040652"/>
                  <a:pt x="7230654" y="2002168"/>
                  <a:pt x="7188657" y="1967030"/>
                </a:cubicBezTo>
                <a:cubicBezTo>
                  <a:pt x="7104664" y="1898429"/>
                  <a:pt x="7002192" y="1843212"/>
                  <a:pt x="6882922" y="1806402"/>
                </a:cubicBezTo>
                <a:cubicBezTo>
                  <a:pt x="6763652" y="1767918"/>
                  <a:pt x="6629262" y="1747839"/>
                  <a:pt x="6478075" y="1747839"/>
                </a:cubicBezTo>
                <a:cubicBezTo>
                  <a:pt x="6331926" y="1747839"/>
                  <a:pt x="6199217" y="1767918"/>
                  <a:pt x="6081627" y="1806402"/>
                </a:cubicBezTo>
                <a:cubicBezTo>
                  <a:pt x="5964036" y="1843212"/>
                  <a:pt x="5863244" y="1898429"/>
                  <a:pt x="5777571" y="1967030"/>
                </a:cubicBezTo>
                <a:cubicBezTo>
                  <a:pt x="5693578" y="2037305"/>
                  <a:pt x="5628063" y="2120966"/>
                  <a:pt x="5582707" y="2218013"/>
                </a:cubicBezTo>
                <a:cubicBezTo>
                  <a:pt x="5535671" y="2315059"/>
                  <a:pt x="5512153" y="2422145"/>
                  <a:pt x="5512153" y="2539270"/>
                </a:cubicBezTo>
                <a:cubicBezTo>
                  <a:pt x="5512153" y="2673127"/>
                  <a:pt x="5545750" y="2805311"/>
                  <a:pt x="5611265" y="2937495"/>
                </a:cubicBezTo>
                <a:cubicBezTo>
                  <a:pt x="5623024" y="2959247"/>
                  <a:pt x="5634783" y="2982672"/>
                  <a:pt x="5646542" y="3004424"/>
                </a:cubicBezTo>
                <a:cubicBezTo>
                  <a:pt x="5703657" y="3111510"/>
                  <a:pt x="5767492" y="3213576"/>
                  <a:pt x="5838046" y="3310622"/>
                </a:cubicBezTo>
                <a:cubicBezTo>
                  <a:pt x="5617984" y="3427747"/>
                  <a:pt x="5456717" y="3571644"/>
                  <a:pt x="5352566" y="3742312"/>
                </a:cubicBezTo>
                <a:cubicBezTo>
                  <a:pt x="5248414" y="3911306"/>
                  <a:pt x="5196338" y="4097033"/>
                  <a:pt x="5196338" y="4297819"/>
                </a:cubicBezTo>
                <a:cubicBezTo>
                  <a:pt x="5196338" y="4458448"/>
                  <a:pt x="5224896" y="4598998"/>
                  <a:pt x="5280331" y="4719469"/>
                </a:cubicBezTo>
                <a:cubicBezTo>
                  <a:pt x="5308049" y="4778868"/>
                  <a:pt x="5341226" y="4833248"/>
                  <a:pt x="5379443" y="4882399"/>
                </a:cubicBezTo>
                <a:lnTo>
                  <a:pt x="5380574" y="4883690"/>
                </a:lnTo>
                <a:lnTo>
                  <a:pt x="3984846" y="6858000"/>
                </a:lnTo>
                <a:lnTo>
                  <a:pt x="959666" y="6858000"/>
                </a:lnTo>
                <a:lnTo>
                  <a:pt x="679672" y="6858000"/>
                </a:lnTo>
                <a:lnTo>
                  <a:pt x="613719" y="6858000"/>
                </a:lnTo>
                <a:lnTo>
                  <a:pt x="181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220" y="363066"/>
            <a:ext cx="7756982" cy="1336902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kern="1200" cap="all" spc="-100" baseline="0" dirty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1FE8F00-169F-4F63-B3EF-F5BBC0EB14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6061359"/>
            <a:ext cx="3595688" cy="398462"/>
            <a:chOff x="5088" y="3619"/>
            <a:chExt cx="2265" cy="251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1A7BE5D-0A43-4AD6-A226-4E732D28F0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0733BAAF-9B51-427B-BC89-DF057B2C6F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01AECEF9-5194-4F02-8C21-CF0639CA99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5E51D78-1278-49F5-9E7E-6C0F5350D4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A567E8A6-799D-42D4-ABCE-DAA550938D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C4DC9BF-7A49-425D-BF59-2777F912C3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76D515D-92F5-4287-A4A9-96C9B540F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888203A-DBCC-4ACD-844B-3BA2500A65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4E2CE6-A429-4FC4-B73C-2A6CEA633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9BB3CC-6949-4240-8FC3-8908E0B43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9B97110-D728-4D49-89B7-CEFABFF924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12600982-807E-4161-8E3B-8A478EE52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2951D46A-700C-48A0-B5DE-904BEBBBA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F3361D9-AC3B-4D3A-92CD-B0BA08A09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093728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breit mi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56A153D4-F912-4152-B5D1-6B203502ED62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275D42E0-9D3F-47A6-AF8E-E5667F3C4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00" y="1001083"/>
            <a:ext cx="6112795" cy="5652000"/>
          </a:xfrm>
          <a:prstGeom prst="rect">
            <a:avLst/>
          </a:prstGeom>
        </p:spPr>
      </p:pic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29DA0825-984F-484B-BC8B-31975ED9BA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427288" cy="6858000"/>
          </a:xfrm>
          <a:custGeom>
            <a:avLst/>
            <a:gdLst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8 w 10427288"/>
              <a:gd name="connsiteY2" fmla="*/ 6858000 h 6858000"/>
              <a:gd name="connsiteX3" fmla="*/ 10427287 w 10427288"/>
              <a:gd name="connsiteY3" fmla="*/ 6858000 h 6858000"/>
              <a:gd name="connsiteX4" fmla="*/ 0 w 10427288"/>
              <a:gd name="connsiteY4" fmla="*/ 0 h 6858000"/>
              <a:gd name="connsiteX5" fmla="*/ 1594216 w 10427288"/>
              <a:gd name="connsiteY5" fmla="*/ 0 h 6858000"/>
              <a:gd name="connsiteX6" fmla="*/ 1612322 w 10427288"/>
              <a:gd name="connsiteY6" fmla="*/ 0 h 6858000"/>
              <a:gd name="connsiteX7" fmla="*/ 2207935 w 10427288"/>
              <a:gd name="connsiteY7" fmla="*/ 0 h 6858000"/>
              <a:gd name="connsiteX8" fmla="*/ 2273888 w 10427288"/>
              <a:gd name="connsiteY8" fmla="*/ 0 h 6858000"/>
              <a:gd name="connsiteX9" fmla="*/ 2553882 w 10427288"/>
              <a:gd name="connsiteY9" fmla="*/ 0 h 6858000"/>
              <a:gd name="connsiteX10" fmla="*/ 2908300 w 10427288"/>
              <a:gd name="connsiteY10" fmla="*/ 0 h 6858000"/>
              <a:gd name="connsiteX11" fmla="*/ 10427287 w 10427288"/>
              <a:gd name="connsiteY11" fmla="*/ 0 h 6858000"/>
              <a:gd name="connsiteX12" fmla="*/ 8923146 w 10427288"/>
              <a:gd name="connsiteY12" fmla="*/ 2127666 h 6858000"/>
              <a:gd name="connsiteX13" fmla="*/ 8895004 w 10427288"/>
              <a:gd name="connsiteY13" fmla="*/ 2082482 h 6858000"/>
              <a:gd name="connsiteX14" fmla="*/ 8782873 w 10427288"/>
              <a:gd name="connsiteY14" fmla="*/ 1967030 h 6858000"/>
              <a:gd name="connsiteX15" fmla="*/ 8477138 w 10427288"/>
              <a:gd name="connsiteY15" fmla="*/ 1806402 h 6858000"/>
              <a:gd name="connsiteX16" fmla="*/ 8072291 w 10427288"/>
              <a:gd name="connsiteY16" fmla="*/ 1747839 h 6858000"/>
              <a:gd name="connsiteX17" fmla="*/ 7675843 w 10427288"/>
              <a:gd name="connsiteY17" fmla="*/ 1806402 h 6858000"/>
              <a:gd name="connsiteX18" fmla="*/ 7371787 w 10427288"/>
              <a:gd name="connsiteY18" fmla="*/ 1967030 h 6858000"/>
              <a:gd name="connsiteX19" fmla="*/ 7176923 w 10427288"/>
              <a:gd name="connsiteY19" fmla="*/ 2218013 h 6858000"/>
              <a:gd name="connsiteX20" fmla="*/ 7106369 w 10427288"/>
              <a:gd name="connsiteY20" fmla="*/ 2539270 h 6858000"/>
              <a:gd name="connsiteX21" fmla="*/ 7205481 w 10427288"/>
              <a:gd name="connsiteY21" fmla="*/ 2937495 h 6858000"/>
              <a:gd name="connsiteX22" fmla="*/ 7240758 w 10427288"/>
              <a:gd name="connsiteY22" fmla="*/ 3004424 h 6858000"/>
              <a:gd name="connsiteX23" fmla="*/ 7432262 w 10427288"/>
              <a:gd name="connsiteY23" fmla="*/ 3310622 h 6858000"/>
              <a:gd name="connsiteX24" fmla="*/ 6946782 w 10427288"/>
              <a:gd name="connsiteY24" fmla="*/ 3742312 h 6858000"/>
              <a:gd name="connsiteX25" fmla="*/ 6790554 w 10427288"/>
              <a:gd name="connsiteY25" fmla="*/ 4297819 h 6858000"/>
              <a:gd name="connsiteX26" fmla="*/ 6874547 w 10427288"/>
              <a:gd name="connsiteY26" fmla="*/ 4719469 h 6858000"/>
              <a:gd name="connsiteX27" fmla="*/ 6973659 w 10427288"/>
              <a:gd name="connsiteY27" fmla="*/ 4882399 h 6858000"/>
              <a:gd name="connsiteX28" fmla="*/ 6974790 w 10427288"/>
              <a:gd name="connsiteY28" fmla="*/ 4883690 h 6858000"/>
              <a:gd name="connsiteX29" fmla="*/ 5579062 w 10427288"/>
              <a:gd name="connsiteY29" fmla="*/ 6858000 h 6858000"/>
              <a:gd name="connsiteX30" fmla="*/ 2908300 w 10427288"/>
              <a:gd name="connsiteY30" fmla="*/ 6858000 h 6858000"/>
              <a:gd name="connsiteX31" fmla="*/ 2553882 w 10427288"/>
              <a:gd name="connsiteY31" fmla="*/ 6858000 h 6858000"/>
              <a:gd name="connsiteX32" fmla="*/ 2273888 w 10427288"/>
              <a:gd name="connsiteY32" fmla="*/ 6858000 h 6858000"/>
              <a:gd name="connsiteX33" fmla="*/ 2207935 w 10427288"/>
              <a:gd name="connsiteY33" fmla="*/ 6858000 h 6858000"/>
              <a:gd name="connsiteX34" fmla="*/ 1612322 w 10427288"/>
              <a:gd name="connsiteY34" fmla="*/ 6858000 h 6858000"/>
              <a:gd name="connsiteX35" fmla="*/ 1594216 w 10427288"/>
              <a:gd name="connsiteY35" fmla="*/ 6858000 h 6858000"/>
              <a:gd name="connsiteX36" fmla="*/ 0 w 10427288"/>
              <a:gd name="connsiteY36" fmla="*/ 6858000 h 6858000"/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8 w 10427288"/>
              <a:gd name="connsiteY2" fmla="*/ 6858000 h 6858000"/>
              <a:gd name="connsiteX3" fmla="*/ 10427287 w 10427288"/>
              <a:gd name="connsiteY3" fmla="*/ 0 h 6858000"/>
              <a:gd name="connsiteX4" fmla="*/ 0 w 10427288"/>
              <a:gd name="connsiteY4" fmla="*/ 0 h 6858000"/>
              <a:gd name="connsiteX5" fmla="*/ 1594216 w 10427288"/>
              <a:gd name="connsiteY5" fmla="*/ 0 h 6858000"/>
              <a:gd name="connsiteX6" fmla="*/ 1612322 w 10427288"/>
              <a:gd name="connsiteY6" fmla="*/ 0 h 6858000"/>
              <a:gd name="connsiteX7" fmla="*/ 2207935 w 10427288"/>
              <a:gd name="connsiteY7" fmla="*/ 0 h 6858000"/>
              <a:gd name="connsiteX8" fmla="*/ 2273888 w 10427288"/>
              <a:gd name="connsiteY8" fmla="*/ 0 h 6858000"/>
              <a:gd name="connsiteX9" fmla="*/ 2553882 w 10427288"/>
              <a:gd name="connsiteY9" fmla="*/ 0 h 6858000"/>
              <a:gd name="connsiteX10" fmla="*/ 2908300 w 10427288"/>
              <a:gd name="connsiteY10" fmla="*/ 0 h 6858000"/>
              <a:gd name="connsiteX11" fmla="*/ 10427287 w 10427288"/>
              <a:gd name="connsiteY11" fmla="*/ 0 h 6858000"/>
              <a:gd name="connsiteX12" fmla="*/ 8923146 w 10427288"/>
              <a:gd name="connsiteY12" fmla="*/ 2127666 h 6858000"/>
              <a:gd name="connsiteX13" fmla="*/ 8895004 w 10427288"/>
              <a:gd name="connsiteY13" fmla="*/ 2082482 h 6858000"/>
              <a:gd name="connsiteX14" fmla="*/ 8782873 w 10427288"/>
              <a:gd name="connsiteY14" fmla="*/ 1967030 h 6858000"/>
              <a:gd name="connsiteX15" fmla="*/ 8477138 w 10427288"/>
              <a:gd name="connsiteY15" fmla="*/ 1806402 h 6858000"/>
              <a:gd name="connsiteX16" fmla="*/ 8072291 w 10427288"/>
              <a:gd name="connsiteY16" fmla="*/ 1747839 h 6858000"/>
              <a:gd name="connsiteX17" fmla="*/ 7675843 w 10427288"/>
              <a:gd name="connsiteY17" fmla="*/ 1806402 h 6858000"/>
              <a:gd name="connsiteX18" fmla="*/ 7371787 w 10427288"/>
              <a:gd name="connsiteY18" fmla="*/ 1967030 h 6858000"/>
              <a:gd name="connsiteX19" fmla="*/ 7176923 w 10427288"/>
              <a:gd name="connsiteY19" fmla="*/ 2218013 h 6858000"/>
              <a:gd name="connsiteX20" fmla="*/ 7106369 w 10427288"/>
              <a:gd name="connsiteY20" fmla="*/ 2539270 h 6858000"/>
              <a:gd name="connsiteX21" fmla="*/ 7205481 w 10427288"/>
              <a:gd name="connsiteY21" fmla="*/ 2937495 h 6858000"/>
              <a:gd name="connsiteX22" fmla="*/ 7240758 w 10427288"/>
              <a:gd name="connsiteY22" fmla="*/ 3004424 h 6858000"/>
              <a:gd name="connsiteX23" fmla="*/ 7432262 w 10427288"/>
              <a:gd name="connsiteY23" fmla="*/ 3310622 h 6858000"/>
              <a:gd name="connsiteX24" fmla="*/ 6946782 w 10427288"/>
              <a:gd name="connsiteY24" fmla="*/ 3742312 h 6858000"/>
              <a:gd name="connsiteX25" fmla="*/ 6790554 w 10427288"/>
              <a:gd name="connsiteY25" fmla="*/ 4297819 h 6858000"/>
              <a:gd name="connsiteX26" fmla="*/ 6874547 w 10427288"/>
              <a:gd name="connsiteY26" fmla="*/ 4719469 h 6858000"/>
              <a:gd name="connsiteX27" fmla="*/ 6973659 w 10427288"/>
              <a:gd name="connsiteY27" fmla="*/ 4882399 h 6858000"/>
              <a:gd name="connsiteX28" fmla="*/ 6974790 w 10427288"/>
              <a:gd name="connsiteY28" fmla="*/ 4883690 h 6858000"/>
              <a:gd name="connsiteX29" fmla="*/ 5579062 w 10427288"/>
              <a:gd name="connsiteY29" fmla="*/ 6858000 h 6858000"/>
              <a:gd name="connsiteX30" fmla="*/ 2908300 w 10427288"/>
              <a:gd name="connsiteY30" fmla="*/ 6858000 h 6858000"/>
              <a:gd name="connsiteX31" fmla="*/ 2553882 w 10427288"/>
              <a:gd name="connsiteY31" fmla="*/ 6858000 h 6858000"/>
              <a:gd name="connsiteX32" fmla="*/ 2273888 w 10427288"/>
              <a:gd name="connsiteY32" fmla="*/ 6858000 h 6858000"/>
              <a:gd name="connsiteX33" fmla="*/ 2207935 w 10427288"/>
              <a:gd name="connsiteY33" fmla="*/ 6858000 h 6858000"/>
              <a:gd name="connsiteX34" fmla="*/ 1612322 w 10427288"/>
              <a:gd name="connsiteY34" fmla="*/ 6858000 h 6858000"/>
              <a:gd name="connsiteX35" fmla="*/ 1594216 w 10427288"/>
              <a:gd name="connsiteY35" fmla="*/ 6858000 h 6858000"/>
              <a:gd name="connsiteX36" fmla="*/ 0 w 10427288"/>
              <a:gd name="connsiteY36" fmla="*/ 6858000 h 6858000"/>
              <a:gd name="connsiteX37" fmla="*/ 0 w 10427288"/>
              <a:gd name="connsiteY37" fmla="*/ 0 h 6858000"/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7 w 10427288"/>
              <a:gd name="connsiteY2" fmla="*/ 0 h 6858000"/>
              <a:gd name="connsiteX3" fmla="*/ 0 w 10427288"/>
              <a:gd name="connsiteY3" fmla="*/ 0 h 6858000"/>
              <a:gd name="connsiteX4" fmla="*/ 1594216 w 10427288"/>
              <a:gd name="connsiteY4" fmla="*/ 0 h 6858000"/>
              <a:gd name="connsiteX5" fmla="*/ 1612322 w 10427288"/>
              <a:gd name="connsiteY5" fmla="*/ 0 h 6858000"/>
              <a:gd name="connsiteX6" fmla="*/ 2207935 w 10427288"/>
              <a:gd name="connsiteY6" fmla="*/ 0 h 6858000"/>
              <a:gd name="connsiteX7" fmla="*/ 2273888 w 10427288"/>
              <a:gd name="connsiteY7" fmla="*/ 0 h 6858000"/>
              <a:gd name="connsiteX8" fmla="*/ 2553882 w 10427288"/>
              <a:gd name="connsiteY8" fmla="*/ 0 h 6858000"/>
              <a:gd name="connsiteX9" fmla="*/ 2908300 w 10427288"/>
              <a:gd name="connsiteY9" fmla="*/ 0 h 6858000"/>
              <a:gd name="connsiteX10" fmla="*/ 10427287 w 10427288"/>
              <a:gd name="connsiteY10" fmla="*/ 0 h 6858000"/>
              <a:gd name="connsiteX11" fmla="*/ 8923146 w 10427288"/>
              <a:gd name="connsiteY11" fmla="*/ 2127666 h 6858000"/>
              <a:gd name="connsiteX12" fmla="*/ 8895004 w 10427288"/>
              <a:gd name="connsiteY12" fmla="*/ 2082482 h 6858000"/>
              <a:gd name="connsiteX13" fmla="*/ 8782873 w 10427288"/>
              <a:gd name="connsiteY13" fmla="*/ 1967030 h 6858000"/>
              <a:gd name="connsiteX14" fmla="*/ 8477138 w 10427288"/>
              <a:gd name="connsiteY14" fmla="*/ 1806402 h 6858000"/>
              <a:gd name="connsiteX15" fmla="*/ 8072291 w 10427288"/>
              <a:gd name="connsiteY15" fmla="*/ 1747839 h 6858000"/>
              <a:gd name="connsiteX16" fmla="*/ 7675843 w 10427288"/>
              <a:gd name="connsiteY16" fmla="*/ 1806402 h 6858000"/>
              <a:gd name="connsiteX17" fmla="*/ 7371787 w 10427288"/>
              <a:gd name="connsiteY17" fmla="*/ 1967030 h 6858000"/>
              <a:gd name="connsiteX18" fmla="*/ 7176923 w 10427288"/>
              <a:gd name="connsiteY18" fmla="*/ 2218013 h 6858000"/>
              <a:gd name="connsiteX19" fmla="*/ 7106369 w 10427288"/>
              <a:gd name="connsiteY19" fmla="*/ 2539270 h 6858000"/>
              <a:gd name="connsiteX20" fmla="*/ 7205481 w 10427288"/>
              <a:gd name="connsiteY20" fmla="*/ 2937495 h 6858000"/>
              <a:gd name="connsiteX21" fmla="*/ 7240758 w 10427288"/>
              <a:gd name="connsiteY21" fmla="*/ 3004424 h 6858000"/>
              <a:gd name="connsiteX22" fmla="*/ 7432262 w 10427288"/>
              <a:gd name="connsiteY22" fmla="*/ 3310622 h 6858000"/>
              <a:gd name="connsiteX23" fmla="*/ 6946782 w 10427288"/>
              <a:gd name="connsiteY23" fmla="*/ 3742312 h 6858000"/>
              <a:gd name="connsiteX24" fmla="*/ 6790554 w 10427288"/>
              <a:gd name="connsiteY24" fmla="*/ 4297819 h 6858000"/>
              <a:gd name="connsiteX25" fmla="*/ 6874547 w 10427288"/>
              <a:gd name="connsiteY25" fmla="*/ 4719469 h 6858000"/>
              <a:gd name="connsiteX26" fmla="*/ 6973659 w 10427288"/>
              <a:gd name="connsiteY26" fmla="*/ 4882399 h 6858000"/>
              <a:gd name="connsiteX27" fmla="*/ 6974790 w 10427288"/>
              <a:gd name="connsiteY27" fmla="*/ 4883690 h 6858000"/>
              <a:gd name="connsiteX28" fmla="*/ 5579062 w 10427288"/>
              <a:gd name="connsiteY28" fmla="*/ 6858000 h 6858000"/>
              <a:gd name="connsiteX29" fmla="*/ 2908300 w 10427288"/>
              <a:gd name="connsiteY29" fmla="*/ 6858000 h 6858000"/>
              <a:gd name="connsiteX30" fmla="*/ 2553882 w 10427288"/>
              <a:gd name="connsiteY30" fmla="*/ 6858000 h 6858000"/>
              <a:gd name="connsiteX31" fmla="*/ 2273888 w 10427288"/>
              <a:gd name="connsiteY31" fmla="*/ 6858000 h 6858000"/>
              <a:gd name="connsiteX32" fmla="*/ 2207935 w 10427288"/>
              <a:gd name="connsiteY32" fmla="*/ 6858000 h 6858000"/>
              <a:gd name="connsiteX33" fmla="*/ 1612322 w 10427288"/>
              <a:gd name="connsiteY33" fmla="*/ 6858000 h 6858000"/>
              <a:gd name="connsiteX34" fmla="*/ 1594216 w 10427288"/>
              <a:gd name="connsiteY34" fmla="*/ 6858000 h 6858000"/>
              <a:gd name="connsiteX35" fmla="*/ 0 w 10427288"/>
              <a:gd name="connsiteY35" fmla="*/ 6858000 h 6858000"/>
              <a:gd name="connsiteX36" fmla="*/ 0 w 10427288"/>
              <a:gd name="connsiteY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27288" h="6858000">
                <a:moveTo>
                  <a:pt x="10427287" y="0"/>
                </a:moveTo>
                <a:lnTo>
                  <a:pt x="10427288" y="0"/>
                </a:lnTo>
                <a:lnTo>
                  <a:pt x="10427287" y="0"/>
                </a:lnTo>
                <a:close/>
                <a:moveTo>
                  <a:pt x="0" y="0"/>
                </a:moveTo>
                <a:lnTo>
                  <a:pt x="1594216" y="0"/>
                </a:lnTo>
                <a:lnTo>
                  <a:pt x="1612322" y="0"/>
                </a:lnTo>
                <a:lnTo>
                  <a:pt x="2207935" y="0"/>
                </a:lnTo>
                <a:lnTo>
                  <a:pt x="2273888" y="0"/>
                </a:lnTo>
                <a:lnTo>
                  <a:pt x="2553882" y="0"/>
                </a:lnTo>
                <a:lnTo>
                  <a:pt x="2908300" y="0"/>
                </a:lnTo>
                <a:lnTo>
                  <a:pt x="10427287" y="0"/>
                </a:lnTo>
                <a:lnTo>
                  <a:pt x="8923146" y="2127666"/>
                </a:lnTo>
                <a:lnTo>
                  <a:pt x="8895004" y="2082482"/>
                </a:lnTo>
                <a:cubicBezTo>
                  <a:pt x="8862247" y="2040652"/>
                  <a:pt x="8824870" y="2002168"/>
                  <a:pt x="8782873" y="1967030"/>
                </a:cubicBezTo>
                <a:cubicBezTo>
                  <a:pt x="8698880" y="1898429"/>
                  <a:pt x="8596408" y="1843212"/>
                  <a:pt x="8477138" y="1806402"/>
                </a:cubicBezTo>
                <a:cubicBezTo>
                  <a:pt x="8357868" y="1767918"/>
                  <a:pt x="8223478" y="1747839"/>
                  <a:pt x="8072291" y="1747839"/>
                </a:cubicBezTo>
                <a:cubicBezTo>
                  <a:pt x="7926142" y="1747839"/>
                  <a:pt x="7793433" y="1767918"/>
                  <a:pt x="7675843" y="1806402"/>
                </a:cubicBezTo>
                <a:cubicBezTo>
                  <a:pt x="7558252" y="1843212"/>
                  <a:pt x="7457460" y="1898429"/>
                  <a:pt x="7371787" y="1967030"/>
                </a:cubicBezTo>
                <a:cubicBezTo>
                  <a:pt x="7287794" y="2037305"/>
                  <a:pt x="7222279" y="2120966"/>
                  <a:pt x="7176923" y="2218013"/>
                </a:cubicBezTo>
                <a:cubicBezTo>
                  <a:pt x="7129887" y="2315059"/>
                  <a:pt x="7106369" y="2422145"/>
                  <a:pt x="7106369" y="2539270"/>
                </a:cubicBezTo>
                <a:cubicBezTo>
                  <a:pt x="7106369" y="2673127"/>
                  <a:pt x="7139966" y="2805311"/>
                  <a:pt x="7205481" y="2937495"/>
                </a:cubicBezTo>
                <a:cubicBezTo>
                  <a:pt x="7217240" y="2959247"/>
                  <a:pt x="7228999" y="2982672"/>
                  <a:pt x="7240758" y="3004424"/>
                </a:cubicBezTo>
                <a:cubicBezTo>
                  <a:pt x="7297873" y="3111510"/>
                  <a:pt x="7361708" y="3213576"/>
                  <a:pt x="7432262" y="3310622"/>
                </a:cubicBezTo>
                <a:cubicBezTo>
                  <a:pt x="7212200" y="3427747"/>
                  <a:pt x="7050933" y="3571644"/>
                  <a:pt x="6946782" y="3742312"/>
                </a:cubicBezTo>
                <a:cubicBezTo>
                  <a:pt x="6842630" y="3911306"/>
                  <a:pt x="6790554" y="4097033"/>
                  <a:pt x="6790554" y="4297819"/>
                </a:cubicBezTo>
                <a:cubicBezTo>
                  <a:pt x="6790554" y="4458448"/>
                  <a:pt x="6819112" y="4598998"/>
                  <a:pt x="6874547" y="4719469"/>
                </a:cubicBezTo>
                <a:cubicBezTo>
                  <a:pt x="6902265" y="4778868"/>
                  <a:pt x="6935442" y="4833248"/>
                  <a:pt x="6973659" y="4882399"/>
                </a:cubicBezTo>
                <a:lnTo>
                  <a:pt x="6974790" y="4883690"/>
                </a:lnTo>
                <a:lnTo>
                  <a:pt x="5579062" y="6858000"/>
                </a:lnTo>
                <a:lnTo>
                  <a:pt x="2908300" y="6858000"/>
                </a:lnTo>
                <a:lnTo>
                  <a:pt x="2553882" y="6858000"/>
                </a:lnTo>
                <a:lnTo>
                  <a:pt x="2273888" y="6858000"/>
                </a:lnTo>
                <a:lnTo>
                  <a:pt x="2207935" y="6858000"/>
                </a:lnTo>
                <a:lnTo>
                  <a:pt x="1612322" y="6858000"/>
                </a:lnTo>
                <a:lnTo>
                  <a:pt x="159421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220" y="355315"/>
            <a:ext cx="9623428" cy="1335599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kern="1200" cap="all" spc="-100" baseline="0" dirty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1FE8F00-169F-4F63-B3EF-F5BBC0EB14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6061359"/>
            <a:ext cx="3595688" cy="398462"/>
            <a:chOff x="5088" y="3619"/>
            <a:chExt cx="2265" cy="251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1A7BE5D-0A43-4AD6-A226-4E732D28F0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0733BAAF-9B51-427B-BC89-DF057B2C6F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01AECEF9-5194-4F02-8C21-CF0639CA99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5E51D78-1278-49F5-9E7E-6C0F5350D4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A567E8A6-799D-42D4-ABCE-DAA550938D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C4DC9BF-7A49-425D-BF59-2777F912C3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76D515D-92F5-4287-A4A9-96C9B540F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888203A-DBCC-4ACD-844B-3BA2500A65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4E2CE6-A429-4FC4-B73C-2A6CEA633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9BB3CC-6949-4240-8FC3-8908E0B43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9B97110-D728-4D49-89B7-CEFABFF924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12600982-807E-4161-8E3B-8A478EE52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2951D46A-700C-48A0-B5DE-904BEBBBA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F3361D9-AC3B-4D3A-92CD-B0BA08A09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4022946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 ganzseitig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6B1D746-89F1-469C-A22F-9EA347912752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A70DC98-97CC-41A4-BA0F-2831B5ECF6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925" y="2095726"/>
            <a:ext cx="9144000" cy="841148"/>
          </a:xfrm>
        </p:spPr>
        <p:txBody>
          <a:bodyPr anchor="t">
            <a:noAutofit/>
          </a:bodyPr>
          <a:lstStyle>
            <a:lvl1pPr marL="0" indent="0" algn="l">
              <a:lnSpc>
                <a:spcPct val="85000"/>
              </a:lnSpc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HEADLINE EINFÜGEN</a:t>
            </a:r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311430-7D51-43DF-9DC3-530D223CB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950" y="2095726"/>
            <a:ext cx="942975" cy="84114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lnSpc>
                <a:spcPct val="85000"/>
              </a:lnSpc>
              <a:spcAft>
                <a:spcPts val="0"/>
              </a:spcAft>
              <a:buNone/>
              <a:defRPr lang="de-AT" sz="6600" b="1" cap="all" baseline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lnSpc>
                <a:spcPct val="85000"/>
              </a:lnSpc>
              <a:spcBef>
                <a:spcPct val="0"/>
              </a:spcBef>
            </a:pPr>
            <a:r>
              <a:rPr lang="de-DE"/>
              <a:t>1.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982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910398-7FAA-4DE1-B84E-7162F49F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49" y="2426652"/>
            <a:ext cx="8425435" cy="3651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F1FBFC9-2D17-4F80-9680-3BEDD5CEBC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1650" y="1772945"/>
            <a:ext cx="9977438" cy="335256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Subheadline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850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1347060"/>
            <a:ext cx="9982821" cy="434975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910398-7FAA-4DE1-B84E-7162F49F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2426652"/>
            <a:ext cx="8425434" cy="3651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483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9982820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3F0CAD7-7AE6-4AB7-887E-9705EA8860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8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298" y="1921289"/>
            <a:ext cx="5411789" cy="339201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74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9982820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3F0CAD7-7AE6-4AB7-887E-9705EA8860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8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0A859D98-EBD6-4247-863A-CE96E08D0B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2750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A8B8040-417C-4E03-AE8D-2AF31A8398E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37568" y="5391037"/>
            <a:ext cx="10822595" cy="434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3731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5308728-3ABE-4747-8C46-D8590853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1308960"/>
            <a:ext cx="9982821" cy="434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FAB896-CE89-42C0-9A27-40D39E249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1649" y="2426652"/>
            <a:ext cx="9977439" cy="365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56EEE9-C500-4BC2-BD3B-0BF3EEE26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88" y="6255256"/>
            <a:ext cx="8425434" cy="18994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E464A4-DA70-48EA-96CA-BFDA51A7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317" y="6255256"/>
            <a:ext cx="426746" cy="189942"/>
          </a:xfrm>
          <a:prstGeom prst="rect">
            <a:avLst/>
          </a:prstGeom>
          <a:gradFill flip="none" rotWithShape="1">
            <a:gsLst>
              <a:gs pos="3000">
                <a:schemeClr val="accent1"/>
              </a:gs>
              <a:gs pos="3000">
                <a:schemeClr val="bg1"/>
              </a:gs>
            </a:gsLst>
            <a:lin ang="0" scaled="1"/>
            <a:tileRect/>
          </a:gradFill>
        </p:spPr>
        <p:txBody>
          <a:bodyPr vert="horz" wrap="none" lIns="90000" tIns="45720" rIns="0" bIns="45720" rtlCol="0" anchor="ctr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08082D0E-2451-4C45-98A6-1CE7D46322D1}"/>
              </a:ext>
            </a:extLst>
          </p:cNvPr>
          <p:cNvSpPr/>
          <p:nvPr userDrawn="1"/>
        </p:nvSpPr>
        <p:spPr>
          <a:xfrm>
            <a:off x="0" y="409575"/>
            <a:ext cx="621506" cy="297435"/>
          </a:xfrm>
          <a:custGeom>
            <a:avLst/>
            <a:gdLst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297435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0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8" fmla="*/ 0 w 621506"/>
              <a:gd name="connsiteY8" fmla="*/ 0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5 w 621506"/>
              <a:gd name="connsiteY2" fmla="*/ 0 h 297435"/>
              <a:gd name="connsiteX3" fmla="*/ 0 w 621506"/>
              <a:gd name="connsiteY3" fmla="*/ 0 h 297435"/>
              <a:gd name="connsiteX4" fmla="*/ 621505 w 621506"/>
              <a:gd name="connsiteY4" fmla="*/ 0 h 297435"/>
              <a:gd name="connsiteX5" fmla="*/ 410542 w 621506"/>
              <a:gd name="connsiteY5" fmla="*/ 297435 h 297435"/>
              <a:gd name="connsiteX6" fmla="*/ 0 w 621506"/>
              <a:gd name="connsiteY6" fmla="*/ 297435 h 297435"/>
              <a:gd name="connsiteX7" fmla="*/ 0 w 621506"/>
              <a:gd name="connsiteY7" fmla="*/ 0 h 2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506" h="297435">
                <a:moveTo>
                  <a:pt x="621505" y="0"/>
                </a:moveTo>
                <a:lnTo>
                  <a:pt x="621506" y="0"/>
                </a:lnTo>
                <a:lnTo>
                  <a:pt x="621505" y="0"/>
                </a:lnTo>
                <a:close/>
                <a:moveTo>
                  <a:pt x="0" y="0"/>
                </a:moveTo>
                <a:lnTo>
                  <a:pt x="621505" y="0"/>
                </a:lnTo>
                <a:lnTo>
                  <a:pt x="410542" y="297435"/>
                </a:lnTo>
                <a:lnTo>
                  <a:pt x="0" y="2974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  <p:pic>
        <p:nvPicPr>
          <p:cNvPr id="4" name="Bild 8">
            <a:extLst>
              <a:ext uri="{FF2B5EF4-FFF2-40B4-BE49-F238E27FC236}">
                <a16:creationId xmlns:a16="http://schemas.microsoft.com/office/drawing/2014/main" id="{EED5483A-8632-7B28-85FC-DAA30E69A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39"/>
          <a:stretch/>
        </p:blipFill>
        <p:spPr>
          <a:xfrm>
            <a:off x="10110949" y="5709047"/>
            <a:ext cx="1638139" cy="3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77" r:id="rId3"/>
    <p:sldLayoutId id="2147483681" r:id="rId4"/>
    <p:sldLayoutId id="2147483663" r:id="rId5"/>
    <p:sldLayoutId id="2147483650" r:id="rId6"/>
    <p:sldLayoutId id="2147483666" r:id="rId7"/>
    <p:sldLayoutId id="2147483668" r:id="rId8"/>
    <p:sldLayoutId id="2147483684" r:id="rId9"/>
    <p:sldLayoutId id="2147483690" r:id="rId10"/>
    <p:sldLayoutId id="2147483671" r:id="rId11"/>
    <p:sldLayoutId id="2147483672" r:id="rId12"/>
    <p:sldLayoutId id="2147483675" r:id="rId13"/>
    <p:sldLayoutId id="2147483673" r:id="rId14"/>
    <p:sldLayoutId id="2147483655" r:id="rId15"/>
    <p:sldLayoutId id="2147483688" r:id="rId16"/>
    <p:sldLayoutId id="2147483689" r:id="rId17"/>
    <p:sldLayoutId id="2147483676" r:id="rId18"/>
    <p:sldLayoutId id="2147483691" r:id="rId19"/>
    <p:sldLayoutId id="2147483692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SzPct val="105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66700" algn="l" defTabSz="914400" rtl="0" eaLnBrk="1" latinLnBrk="0" hangingPunct="1">
        <a:lnSpc>
          <a:spcPct val="90000"/>
        </a:lnSpc>
        <a:spcBef>
          <a:spcPts val="500"/>
        </a:spcBef>
        <a:buSzPct val="105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buSzPct val="105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300"/>
        </a:spcBef>
        <a:buSzPct val="105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200"/>
        </a:spcBef>
        <a:buSzPct val="105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000000"/>
          </p15:clr>
        </p15:guide>
        <p15:guide id="2" pos="7680" userDrawn="1">
          <p15:clr>
            <a:srgbClr val="000000"/>
          </p15:clr>
        </p15:guide>
        <p15:guide id="3" orient="horz" userDrawn="1">
          <p15:clr>
            <a:srgbClr val="000000"/>
          </p15:clr>
        </p15:guide>
        <p15:guide id="4" orient="horz" pos="4320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file:///C:\dat\buero\Schulungen\interne_Schulung_202301\Strombr_Stau.mp4" TargetMode="External"/><Relationship Id="rId7" Type="http://schemas.openxmlformats.org/officeDocument/2006/relationships/image" Target="../media/image24.png"/><Relationship Id="rId2" Type="http://schemas.openxmlformats.org/officeDocument/2006/relationships/video" Target="file:///C:\dat\buero\Schulungen\interne_Schulung_202301\Strombr_flow.mp4" TargetMode="External"/><Relationship Id="rId1" Type="http://schemas.microsoft.com/office/2007/relationships/media" Target="file:///C:\dat\buero\Schulungen\interne_Schulung_202301\Strombr_flow.mp4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video" Target="file:///C:\dat\buero\Schulungen\interne_Schulung_202301\Strombr_Stau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alois.vorwagner@ait.ac.at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700368AD-864F-4452-9CDD-E5A913DD8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04" y="354013"/>
            <a:ext cx="5567846" cy="844867"/>
          </a:xfrm>
        </p:spPr>
        <p:txBody>
          <a:bodyPr/>
          <a:lstStyle/>
          <a:p>
            <a:r>
              <a:rPr lang="de-DE" sz="5400" dirty="0"/>
              <a:t>Definition eines </a:t>
            </a:r>
            <a:r>
              <a:rPr lang="de-DE" sz="5400" dirty="0" err="1"/>
              <a:t>REALen</a:t>
            </a:r>
            <a:r>
              <a:rPr lang="de-DE" sz="5400" dirty="0"/>
              <a:t> </a:t>
            </a:r>
            <a:r>
              <a:rPr lang="de-DE" sz="4800" dirty="0"/>
              <a:t>Lastmodells</a:t>
            </a:r>
            <a:r>
              <a:rPr lang="de-DE" sz="5400" dirty="0"/>
              <a:t> am Beispiel der Nordbrücke</a:t>
            </a:r>
            <a:br>
              <a:rPr lang="de-AT" sz="5400" dirty="0"/>
            </a:br>
            <a:endParaRPr lang="de-AT" sz="54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99340" y="3821655"/>
            <a:ext cx="5487110" cy="846817"/>
          </a:xfrm>
        </p:spPr>
        <p:txBody>
          <a:bodyPr/>
          <a:lstStyle/>
          <a:p>
            <a:r>
              <a:rPr lang="de-AT" dirty="0"/>
              <a:t>Brückentagung</a:t>
            </a:r>
          </a:p>
          <a:p>
            <a:r>
              <a:rPr lang="de-AT" dirty="0"/>
              <a:t>28 -29.06.2023</a:t>
            </a:r>
          </a:p>
          <a:p>
            <a:endParaRPr lang="de-AT" dirty="0"/>
          </a:p>
          <a:p>
            <a:r>
              <a:rPr lang="de-AT" dirty="0"/>
              <a:t>Thomas Moser ASFINAG</a:t>
            </a:r>
          </a:p>
          <a:p>
            <a:r>
              <a:rPr lang="de-AT" dirty="0"/>
              <a:t>Alois Vorwagner AIT</a:t>
            </a:r>
          </a:p>
        </p:txBody>
      </p:sp>
      <p:pic>
        <p:nvPicPr>
          <p:cNvPr id="2" name="Bild 8">
            <a:extLst>
              <a:ext uri="{FF2B5EF4-FFF2-40B4-BE49-F238E27FC236}">
                <a16:creationId xmlns:a16="http://schemas.microsoft.com/office/drawing/2014/main" id="{6A9A883F-486F-C415-1EE7-AE2B255BE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39"/>
          <a:stretch/>
        </p:blipFill>
        <p:spPr>
          <a:xfrm>
            <a:off x="8270420" y="4968278"/>
            <a:ext cx="3053445" cy="6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7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Lastmodelle Messung </a:t>
            </a:r>
            <a:br>
              <a:rPr lang="de-DE" altLang="de-DE" dirty="0"/>
            </a:br>
            <a:r>
              <a:rPr lang="de-DE" altLang="de-DE" dirty="0"/>
              <a:t>z.B. WIM-Anlage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942A03-CD8F-4779-930C-FEB9008F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96" y="975008"/>
            <a:ext cx="9418917" cy="52981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30C932-4224-4FA5-9D6F-48911E19E478}"/>
              </a:ext>
            </a:extLst>
          </p:cNvPr>
          <p:cNvSpPr txBox="1"/>
          <p:nvPr/>
        </p:nvSpPr>
        <p:spPr bwMode="auto">
          <a:xfrm>
            <a:off x="9173237" y="3999833"/>
            <a:ext cx="754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33"/>
              </a:spcBef>
            </a:pPr>
            <a:r>
              <a:rPr lang="de-DE" sz="1600" kern="0" dirty="0"/>
              <a:t>aus [5]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706F5C83-0697-1E61-EA60-CDC831D3A3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392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Inhaltsplatzhalter 10"/>
          <p:cNvSpPr>
            <a:spLocks noGrp="1"/>
          </p:cNvSpPr>
          <p:nvPr>
            <p:ph sz="quarter" idx="12"/>
          </p:nvPr>
        </p:nvSpPr>
        <p:spPr>
          <a:xfrm>
            <a:off x="706967" y="1604797"/>
            <a:ext cx="2699621" cy="4416491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/>
              <a:t>Fließverkehr -25 Jahre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Stau (Modell nach [10], Freundt et. Al)</a:t>
            </a:r>
          </a:p>
        </p:txBody>
      </p:sp>
      <p:sp>
        <p:nvSpPr>
          <p:cNvPr id="17409" name="Titel 8"/>
          <p:cNvSpPr>
            <a:spLocks noGrp="1"/>
          </p:cNvSpPr>
          <p:nvPr>
            <p:ph type="title"/>
          </p:nvPr>
        </p:nvSpPr>
        <p:spPr>
          <a:xfrm>
            <a:off x="706967" y="356659"/>
            <a:ext cx="11604776" cy="960107"/>
          </a:xfrm>
        </p:spPr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Lastmodelle</a:t>
            </a:r>
            <a:br>
              <a:rPr lang="de-DE" altLang="de-DE" dirty="0"/>
            </a:br>
            <a:r>
              <a:rPr lang="de-DE" altLang="de-DE" dirty="0"/>
              <a:t>Verkehrsstromsimulation</a:t>
            </a:r>
            <a:br>
              <a:rPr lang="de-DE" altLang="de-DE" dirty="0"/>
            </a:br>
            <a:endParaRPr lang="de-DE" altLang="de-DE" dirty="0"/>
          </a:p>
        </p:txBody>
      </p:sp>
      <p:pic>
        <p:nvPicPr>
          <p:cNvPr id="2" name="Strombr_flow">
            <a:hlinkClick r:id="" action="ppaction://media"/>
            <a:extLst>
              <a:ext uri="{FF2B5EF4-FFF2-40B4-BE49-F238E27FC236}">
                <a16:creationId xmlns:a16="http://schemas.microsoft.com/office/drawing/2014/main" id="{6C4596FF-68B9-4BB8-86F1-7BE2E1BFB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t="23400"/>
          <a:stretch/>
        </p:blipFill>
        <p:spPr>
          <a:xfrm>
            <a:off x="3549379" y="1238252"/>
            <a:ext cx="6157958" cy="2721330"/>
          </a:xfrm>
          <a:prstGeom prst="rect">
            <a:avLst/>
          </a:prstGeom>
        </p:spPr>
      </p:pic>
      <p:pic>
        <p:nvPicPr>
          <p:cNvPr id="3" name="Strombr_Stau">
            <a:hlinkClick r:id="" action="ppaction://media"/>
            <a:extLst>
              <a:ext uri="{FF2B5EF4-FFF2-40B4-BE49-F238E27FC236}">
                <a16:creationId xmlns:a16="http://schemas.microsoft.com/office/drawing/2014/main" id="{70FB2C64-049A-4EB5-AE3B-31F51B27FF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t="26567"/>
          <a:stretch/>
        </p:blipFill>
        <p:spPr>
          <a:xfrm>
            <a:off x="3549378" y="4343661"/>
            <a:ext cx="6157959" cy="249022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BEFC9F-F3E4-6FD4-CB7C-881AF7CD06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54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Inhaltsplatzhalter 10"/>
          <p:cNvSpPr>
            <a:spLocks noGrp="1"/>
          </p:cNvSpPr>
          <p:nvPr>
            <p:ph sz="quarter" idx="12"/>
          </p:nvPr>
        </p:nvSpPr>
        <p:spPr>
          <a:xfrm>
            <a:off x="706968" y="1604797"/>
            <a:ext cx="2558753" cy="4592803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/>
              <a:t>Einfluss von einer Vertikalkraft auf die innere Kraft in einem Brückenquerschnitt, am bestimmten Bauteil,</a:t>
            </a:r>
            <a:br>
              <a:rPr lang="de-DE" altLang="de-DE" dirty="0"/>
            </a:br>
            <a:r>
              <a:rPr lang="de-DE" altLang="de-DE" dirty="0"/>
              <a:t>an bestimmter Stelle.</a:t>
            </a:r>
          </a:p>
          <a:p>
            <a:pPr marL="0" indent="0">
              <a:buNone/>
            </a:pPr>
            <a:endParaRPr lang="de-DE" altLang="de-DE" dirty="0"/>
          </a:p>
        </p:txBody>
      </p:sp>
      <p:sp>
        <p:nvSpPr>
          <p:cNvPr id="1740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Lastmodelle 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/>
              <a:t>Einflusslinien</a:t>
            </a:r>
          </a:p>
        </p:txBody>
      </p:sp>
      <p:sp>
        <p:nvSpPr>
          <p:cNvPr id="18" name="Textfeld 16">
            <a:extLst>
              <a:ext uri="{FF2B5EF4-FFF2-40B4-BE49-F238E27FC236}">
                <a16:creationId xmlns:a16="http://schemas.microsoft.com/office/drawing/2014/main" id="{5F350E0E-CC66-4D23-AA59-279382AFF3F7}"/>
              </a:ext>
            </a:extLst>
          </p:cNvPr>
          <p:cNvSpPr txBox="1"/>
          <p:nvPr/>
        </p:nvSpPr>
        <p:spPr>
          <a:xfrm>
            <a:off x="7235860" y="5042043"/>
            <a:ext cx="335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/>
              <a:t>Influence line of</a:t>
            </a:r>
            <a:br>
              <a:rPr lang="en-AU" sz="2400" i="1" dirty="0"/>
            </a:br>
            <a:r>
              <a:rPr lang="en-AU" sz="2400" i="1" dirty="0"/>
              <a:t>bending moment</a:t>
            </a:r>
          </a:p>
          <a:p>
            <a:r>
              <a:rPr lang="en-AU" sz="2400" i="1" dirty="0"/>
              <a:t>in middle of 1.span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720E801-F6E0-404D-A41E-626FE56B00A1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20139" r="12682" b="30066"/>
          <a:stretch/>
        </p:blipFill>
        <p:spPr bwMode="auto">
          <a:xfrm>
            <a:off x="3851445" y="4233261"/>
            <a:ext cx="7797964" cy="1857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778428E-85FD-4AF9-B3CC-D7A6F936EF15}"/>
              </a:ext>
            </a:extLst>
          </p:cNvPr>
          <p:cNvGrpSpPr/>
          <p:nvPr/>
        </p:nvGrpSpPr>
        <p:grpSpPr>
          <a:xfrm>
            <a:off x="3680825" y="1524289"/>
            <a:ext cx="7905121" cy="2639556"/>
            <a:chOff x="2600624" y="1051518"/>
            <a:chExt cx="5928841" cy="19796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A58C6D-1CE3-48A4-8017-8147460FCCDA}"/>
                </a:ext>
              </a:extLst>
            </p:cNvPr>
            <p:cNvGrpSpPr/>
            <p:nvPr/>
          </p:nvGrpSpPr>
          <p:grpSpPr>
            <a:xfrm>
              <a:off x="2600624" y="1051518"/>
              <a:ext cx="5928841" cy="1196019"/>
              <a:chOff x="5282144" y="1939418"/>
              <a:chExt cx="6549242" cy="1278838"/>
            </a:xfrm>
          </p:grpSpPr>
          <p:grpSp>
            <p:nvGrpSpPr>
              <p:cNvPr id="7" name="Group 3">
                <a:extLst>
                  <a:ext uri="{FF2B5EF4-FFF2-40B4-BE49-F238E27FC236}">
                    <a16:creationId xmlns:a16="http://schemas.microsoft.com/office/drawing/2014/main" id="{DFCE4538-0FB5-4D13-BA2A-C39CD968F068}"/>
                  </a:ext>
                </a:extLst>
              </p:cNvPr>
              <p:cNvGrpSpPr/>
              <p:nvPr/>
            </p:nvGrpSpPr>
            <p:grpSpPr>
              <a:xfrm>
                <a:off x="5282144" y="1939418"/>
                <a:ext cx="6549242" cy="1278838"/>
                <a:chOff x="5282144" y="1939418"/>
                <a:chExt cx="6549242" cy="1278838"/>
              </a:xfrm>
            </p:grpSpPr>
            <p:grpSp>
              <p:nvGrpSpPr>
                <p:cNvPr id="9" name="Gruppieren 8">
                  <a:extLst>
                    <a:ext uri="{FF2B5EF4-FFF2-40B4-BE49-F238E27FC236}">
                      <a16:creationId xmlns:a16="http://schemas.microsoft.com/office/drawing/2014/main" id="{8AF94A96-C74B-4BCD-B97D-532E94CBF9F0}"/>
                    </a:ext>
                  </a:extLst>
                </p:cNvPr>
                <p:cNvGrpSpPr/>
                <p:nvPr/>
              </p:nvGrpSpPr>
              <p:grpSpPr>
                <a:xfrm>
                  <a:off x="5282144" y="2244219"/>
                  <a:ext cx="6549242" cy="974037"/>
                  <a:chOff x="5308270" y="1793174"/>
                  <a:chExt cx="6549242" cy="974037"/>
                </a:xfrm>
              </p:grpSpPr>
              <p:sp>
                <p:nvSpPr>
                  <p:cNvPr id="14" name="Rechteck 4">
                    <a:extLst>
                      <a:ext uri="{FF2B5EF4-FFF2-40B4-BE49-F238E27FC236}">
                        <a16:creationId xmlns:a16="http://schemas.microsoft.com/office/drawing/2014/main" id="{7F78D1D6-EC20-4D66-9355-FC8C7B9CB56C}"/>
                      </a:ext>
                    </a:extLst>
                  </p:cNvPr>
                  <p:cNvSpPr/>
                  <p:nvPr/>
                </p:nvSpPr>
                <p:spPr>
                  <a:xfrm>
                    <a:off x="5308270" y="1793174"/>
                    <a:ext cx="6549242" cy="296883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15" name="Rechteck 5">
                    <a:extLst>
                      <a:ext uri="{FF2B5EF4-FFF2-40B4-BE49-F238E27FC236}">
                        <a16:creationId xmlns:a16="http://schemas.microsoft.com/office/drawing/2014/main" id="{A3870120-10DB-43AD-A127-97FAB9D8BAA2}"/>
                      </a:ext>
                    </a:extLst>
                  </p:cNvPr>
                  <p:cNvSpPr/>
                  <p:nvPr/>
                </p:nvSpPr>
                <p:spPr>
                  <a:xfrm>
                    <a:off x="5308270" y="2097974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16" name="Rechteck 6">
                    <a:extLst>
                      <a:ext uri="{FF2B5EF4-FFF2-40B4-BE49-F238E27FC236}">
                        <a16:creationId xmlns:a16="http://schemas.microsoft.com/office/drawing/2014/main" id="{42D99B9E-15EB-4667-8D56-ED65A92870BF}"/>
                      </a:ext>
                    </a:extLst>
                  </p:cNvPr>
                  <p:cNvSpPr/>
                  <p:nvPr/>
                </p:nvSpPr>
                <p:spPr>
                  <a:xfrm>
                    <a:off x="11646725" y="2097974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17" name="Rechteck 7">
                    <a:extLst>
                      <a:ext uri="{FF2B5EF4-FFF2-40B4-BE49-F238E27FC236}">
                        <a16:creationId xmlns:a16="http://schemas.microsoft.com/office/drawing/2014/main" id="{09D28441-C907-4A43-B143-0BE474A3591C}"/>
                      </a:ext>
                    </a:extLst>
                  </p:cNvPr>
                  <p:cNvSpPr/>
                  <p:nvPr/>
                </p:nvSpPr>
                <p:spPr>
                  <a:xfrm>
                    <a:off x="8583131" y="2090057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2400"/>
                  </a:p>
                </p:txBody>
              </p:sp>
            </p:grpSp>
            <p:pic>
              <p:nvPicPr>
                <p:cNvPr id="10" name="Picture 2" descr="D:\KU\MOSIB\10 Arbeitsordner\Sattelschlepper.png">
                  <a:extLst>
                    <a:ext uri="{FF2B5EF4-FFF2-40B4-BE49-F238E27FC236}">
                      <a16:creationId xmlns:a16="http://schemas.microsoft.com/office/drawing/2014/main" id="{D7E65C0C-602F-4776-87C6-F4E0A3C37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57872" y="1939419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2" descr="D:\KU\MOSIB\10 Arbeitsordner\Sattelschlepper.png">
                  <a:extLst>
                    <a:ext uri="{FF2B5EF4-FFF2-40B4-BE49-F238E27FC236}">
                      <a16:creationId xmlns:a16="http://schemas.microsoft.com/office/drawing/2014/main" id="{BA23489E-5776-41E1-811E-EBCA86238C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650028" y="1940805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D:\KU\MOSIB\10 Arbeitsordner\Sattelschlepper.png">
                  <a:extLst>
                    <a:ext uri="{FF2B5EF4-FFF2-40B4-BE49-F238E27FC236}">
                      <a16:creationId xmlns:a16="http://schemas.microsoft.com/office/drawing/2014/main" id="{57EFC68E-F5E6-43ED-860D-4FB5906DBB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963023" y="1939419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D:\KU\MOSIB\10 Arbeitsordner\Sattelschlepper.png">
                  <a:extLst>
                    <a:ext uri="{FF2B5EF4-FFF2-40B4-BE49-F238E27FC236}">
                      <a16:creationId xmlns:a16="http://schemas.microsoft.com/office/drawing/2014/main" id="{F2E322E3-041E-4E81-BEE5-DB5B15E7A6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276018" y="1939418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D:\KU\MOSIB\10 Arbeitsordner\Sattelschlepper.png">
                <a:extLst>
                  <a:ext uri="{FF2B5EF4-FFF2-40B4-BE49-F238E27FC236}">
                    <a16:creationId xmlns:a16="http://schemas.microsoft.com/office/drawing/2014/main" id="{D04BA40D-3B1C-4700-AC42-61AAA88BB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585830" y="1947336"/>
                <a:ext cx="1194829" cy="296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1D9FD47-ABB8-457F-85A6-2743739FE555}"/>
                </a:ext>
              </a:extLst>
            </p:cNvPr>
            <p:cNvSpPr/>
            <p:nvPr/>
          </p:nvSpPr>
          <p:spPr>
            <a:xfrm>
              <a:off x="4063931" y="2483789"/>
              <a:ext cx="175129" cy="547396"/>
            </a:xfrm>
            <a:prstGeom prst="rect">
              <a:avLst/>
            </a:prstGeom>
            <a:solidFill>
              <a:srgbClr val="595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20B3794-A169-4110-913C-AE8FFAEFD61D}"/>
                </a:ext>
              </a:extLst>
            </p:cNvPr>
            <p:cNvGrpSpPr/>
            <p:nvPr/>
          </p:nvGrpSpPr>
          <p:grpSpPr>
            <a:xfrm>
              <a:off x="4050788" y="1335887"/>
              <a:ext cx="196575" cy="1191656"/>
              <a:chOff x="7500241" y="2007400"/>
              <a:chExt cx="196575" cy="1191656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F66C6C43-6F8E-4102-9D04-6A5D66D8C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7611" y="2007400"/>
                <a:ext cx="0" cy="278349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0E52F0DC-98E3-42D1-950A-8AC870C00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3811" y="2007400"/>
                <a:ext cx="0" cy="278349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1857ACA-2717-4A19-AB90-D1E1D79C05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00241" y="2285749"/>
                <a:ext cx="67372" cy="913307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62A6B70-A8E7-4210-9135-9CCF771B4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3811" y="2279642"/>
                <a:ext cx="53005" cy="919414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Pfeil: nach rechts gekrümmt 25">
              <a:extLst>
                <a:ext uri="{FF2B5EF4-FFF2-40B4-BE49-F238E27FC236}">
                  <a16:creationId xmlns:a16="http://schemas.microsoft.com/office/drawing/2014/main" id="{9E268AA8-B0A5-4506-9220-D12C2066DBF2}"/>
                </a:ext>
              </a:extLst>
            </p:cNvPr>
            <p:cNvSpPr/>
            <p:nvPr/>
          </p:nvSpPr>
          <p:spPr>
            <a:xfrm rot="10800000">
              <a:off x="4343792" y="2562224"/>
              <a:ext cx="175128" cy="390525"/>
            </a:xfrm>
            <a:prstGeom prst="curvedRightArrow">
              <a:avLst/>
            </a:prstGeom>
            <a:solidFill>
              <a:srgbClr val="FF9900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/>
                </a:solidFill>
              </a:endParaRPr>
            </a:p>
          </p:txBody>
        </p:sp>
        <p:sp>
          <p:nvSpPr>
            <p:cNvPr id="27" name="Pfeil: nach rechts gekrümmt 26">
              <a:extLst>
                <a:ext uri="{FF2B5EF4-FFF2-40B4-BE49-F238E27FC236}">
                  <a16:creationId xmlns:a16="http://schemas.microsoft.com/office/drawing/2014/main" id="{7F2CF27E-F9ED-4168-80AD-161835E368D0}"/>
                </a:ext>
              </a:extLst>
            </p:cNvPr>
            <p:cNvSpPr/>
            <p:nvPr/>
          </p:nvSpPr>
          <p:spPr>
            <a:xfrm rot="10800000" flipH="1">
              <a:off x="3784070" y="2562224"/>
              <a:ext cx="175129" cy="390525"/>
            </a:xfrm>
            <a:prstGeom prst="curvedRightArrow">
              <a:avLst/>
            </a:prstGeom>
            <a:solidFill>
              <a:srgbClr val="FF9900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chemeClr val="tx1"/>
                </a:solidFill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9EB9507-1E05-4965-8DA9-25AE0C6EF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3"/>
          <a:stretch/>
        </p:blipFill>
        <p:spPr>
          <a:xfrm>
            <a:off x="3256239" y="2644789"/>
            <a:ext cx="9059333" cy="411024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AE88CD-795A-CB1D-0592-03124513A3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294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Inhaltsplatzhalter 10"/>
          <p:cNvSpPr>
            <a:spLocks noGrp="1"/>
          </p:cNvSpPr>
          <p:nvPr>
            <p:ph sz="quarter" idx="12"/>
          </p:nvPr>
        </p:nvSpPr>
        <p:spPr>
          <a:xfrm>
            <a:off x="706967" y="1604798"/>
            <a:ext cx="7564967" cy="816669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/>
              <a:t>Extremwert: Maximum von N-Samples einer Grundverteilung</a:t>
            </a:r>
          </a:p>
          <a:p>
            <a:pPr marL="0" indent="0">
              <a:buNone/>
            </a:pPr>
            <a:r>
              <a:rPr lang="de-DE" altLang="de-DE" dirty="0"/>
              <a:t>Extremwertverteilung: Verteilung von Extremwerten</a:t>
            </a:r>
          </a:p>
          <a:p>
            <a:pPr marL="0" indent="0">
              <a:buNone/>
            </a:pPr>
            <a:endParaRPr lang="de-DE" altLang="de-DE" dirty="0"/>
          </a:p>
        </p:txBody>
      </p:sp>
      <p:sp>
        <p:nvSpPr>
          <p:cNvPr id="17409" name="Titel 8"/>
          <p:cNvSpPr>
            <a:spLocks noGrp="1"/>
          </p:cNvSpPr>
          <p:nvPr>
            <p:ph type="title"/>
          </p:nvPr>
        </p:nvSpPr>
        <p:spPr>
          <a:xfrm>
            <a:off x="706966" y="356659"/>
            <a:ext cx="12094633" cy="960107"/>
          </a:xfrm>
        </p:spPr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Lastmodelle 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/>
              <a:t>Extremwerte Abgeleitet aus der Verkehrssimulation</a:t>
            </a: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9048752" y="6275246"/>
            <a:ext cx="2432049" cy="22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990575" indent="-38099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523962" indent="-304792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2133547" indent="-304792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743131" indent="-304792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335271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3962301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57188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5181470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C2F121-D33C-9A4E-BCC9-252763084EC9}" type="slidenum">
              <a:rPr lang="de-DE" altLang="de-DE">
                <a:solidFill>
                  <a:schemeClr val="accent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de-DE" dirty="0">
              <a:solidFill>
                <a:schemeClr val="accent2"/>
              </a:solidFill>
            </a:endParaRPr>
          </a:p>
        </p:txBody>
      </p:sp>
      <p:sp>
        <p:nvSpPr>
          <p:cNvPr id="17413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704579" y="6273149"/>
            <a:ext cx="2540000" cy="2281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990575" indent="-38099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523962" indent="-304792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2133547" indent="-304792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743131" indent="-304792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335271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3962301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57188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5181470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8618437-1C95-1940-BF88-123E1E12D43B}" type="datetime1">
              <a:rPr lang="de-AT" altLang="de-DE" smtClean="0">
                <a:solidFill>
                  <a:schemeClr val="accent2"/>
                </a:solidFill>
              </a:rPr>
              <a:t>04.07.2023</a:t>
            </a:fld>
            <a:endParaRPr lang="de-DE" altLang="de-DE">
              <a:solidFill>
                <a:schemeClr val="accent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4AB984-C095-4966-90BB-70141695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20" y="2514238"/>
            <a:ext cx="4498896" cy="273896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A064CD4-B296-4E2D-AB86-B40FDDE0AF0C}"/>
              </a:ext>
            </a:extLst>
          </p:cNvPr>
          <p:cNvSpPr txBox="1"/>
          <p:nvPr/>
        </p:nvSpPr>
        <p:spPr bwMode="auto">
          <a:xfrm>
            <a:off x="2571117" y="5229433"/>
            <a:ext cx="754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33"/>
              </a:spcBef>
            </a:pPr>
            <a:r>
              <a:rPr lang="de-DE" sz="1600" kern="0" dirty="0"/>
              <a:t>aus [2]</a:t>
            </a:r>
          </a:p>
        </p:txBody>
      </p:sp>
      <p:sp>
        <p:nvSpPr>
          <p:cNvPr id="9" name="Inhaltsplatzhalter 10">
            <a:extLst>
              <a:ext uri="{FF2B5EF4-FFF2-40B4-BE49-F238E27FC236}">
                <a16:creationId xmlns:a16="http://schemas.microsoft.com/office/drawing/2014/main" id="{8813F132-892C-4C6F-A72B-EA9197A600FD}"/>
              </a:ext>
            </a:extLst>
          </p:cNvPr>
          <p:cNvSpPr txBox="1">
            <a:spLocks/>
          </p:cNvSpPr>
          <p:nvPr/>
        </p:nvSpPr>
        <p:spPr bwMode="auto">
          <a:xfrm>
            <a:off x="5753101" y="2384956"/>
            <a:ext cx="5897033" cy="29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altLang="de-DE" kern="0" dirty="0"/>
              <a:t>Für n → ∞  konvergiert die Extremwertverteilung zu:</a:t>
            </a:r>
          </a:p>
          <a:p>
            <a:r>
              <a:rPr lang="de-DE" altLang="de-DE" b="1" kern="0" dirty="0"/>
              <a:t>Gumbel</a:t>
            </a:r>
            <a:br>
              <a:rPr lang="de-DE" altLang="de-DE" kern="0" dirty="0"/>
            </a:br>
            <a:r>
              <a:rPr lang="de-DE" altLang="de-DE" kern="0" dirty="0"/>
              <a:t>wenn Grundverteilung unbegrenzt ist und schneller abfällt (z.B. Normal, Lognormal, Exponentiell, Gamma, Gumbel)</a:t>
            </a:r>
          </a:p>
          <a:p>
            <a:pPr marL="0" indent="0">
              <a:buNone/>
            </a:pPr>
            <a:endParaRPr lang="de-DE" altLang="de-DE" sz="2133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DE3E07-63B9-4552-9323-65130C78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331" y="4980228"/>
            <a:ext cx="2823432" cy="187777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A5C1FAB-551D-46FC-8D5B-D5D8C46E41ED}"/>
              </a:ext>
            </a:extLst>
          </p:cNvPr>
          <p:cNvSpPr txBox="1"/>
          <p:nvPr/>
        </p:nvSpPr>
        <p:spPr bwMode="auto">
          <a:xfrm>
            <a:off x="10895990" y="3266899"/>
            <a:ext cx="754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33"/>
              </a:spcBef>
            </a:pPr>
            <a:r>
              <a:rPr lang="de-DE" sz="1600" kern="0" dirty="0"/>
              <a:t>aus [3]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41CACD-F20E-407C-85AE-94A62C91C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8" y="5483818"/>
            <a:ext cx="4643717" cy="13858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32D2B6-AE08-4DEC-BEF6-D2BFDABE3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9924" y="5784522"/>
            <a:ext cx="3691693" cy="72091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F7E862D-74A1-4101-B058-441F1A45FA91}"/>
              </a:ext>
            </a:extLst>
          </p:cNvPr>
          <p:cNvSpPr txBox="1"/>
          <p:nvPr/>
        </p:nvSpPr>
        <p:spPr bwMode="auto">
          <a:xfrm>
            <a:off x="326953" y="5441597"/>
            <a:ext cx="7541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33"/>
              </a:spcBef>
            </a:pPr>
            <a:r>
              <a:rPr lang="de-DE" sz="1600" kern="0" dirty="0"/>
              <a:t>GEV: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56BDF79-A3B3-74F5-E808-F0C6083265A0}"/>
              </a:ext>
            </a:extLst>
          </p:cNvPr>
          <p:cNvSpPr txBox="1"/>
          <p:nvPr/>
        </p:nvSpPr>
        <p:spPr>
          <a:xfrm>
            <a:off x="5753101" y="3379494"/>
            <a:ext cx="6400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altLang="de-DE" dirty="0"/>
              <a:t>Höhe der repräsentativen Werte:</a:t>
            </a:r>
          </a:p>
          <a:p>
            <a:r>
              <a:rPr lang="de-DE" altLang="de-DE" b="1" dirty="0"/>
              <a:t>Charakteristischer Werte</a:t>
            </a:r>
            <a:r>
              <a:rPr lang="de-DE" altLang="de-DE" dirty="0"/>
              <a:t>:</a:t>
            </a:r>
            <a:br>
              <a:rPr lang="de-DE" altLang="de-DE" dirty="0"/>
            </a:br>
            <a:r>
              <a:rPr lang="de-DE" altLang="de-DE" dirty="0"/>
              <a:t>Überschreitungswahrscheinlichkeit von 5% innerhalb von 50 Jahren, d.h. Wiederkehrperiode von 1000 Jahren </a:t>
            </a:r>
            <a:r>
              <a:rPr lang="de-DE" altLang="de-DE" dirty="0">
                <a:solidFill>
                  <a:srgbClr val="485156"/>
                </a:solidFill>
              </a:rPr>
              <a:t>(50 / 0.05 = 1000)</a:t>
            </a:r>
          </a:p>
          <a:p>
            <a:r>
              <a:rPr lang="de-DE" altLang="de-DE" b="1" dirty="0"/>
              <a:t>Häufiger Wert:</a:t>
            </a:r>
            <a:br>
              <a:rPr lang="de-DE" altLang="de-DE" dirty="0"/>
            </a:br>
            <a:r>
              <a:rPr lang="de-DE" altLang="de-DE" dirty="0"/>
              <a:t>Wiederkehrperiode 1 Woche</a:t>
            </a:r>
          </a:p>
        </p:txBody>
      </p:sp>
    </p:spTree>
    <p:extLst>
      <p:ext uri="{BB962C8B-B14F-4D97-AF65-F5344CB8AC3E}">
        <p14:creationId xmlns:p14="http://schemas.microsoft.com/office/powerpoint/2010/main" val="351678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ECDF83-94A9-4D2E-AD58-F18FD74E9B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9530" y="1581200"/>
            <a:ext cx="3422581" cy="168310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1. Berechnung vom Schnittgrößenverlauf und Auswertung von Monatsmaxima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48A8EF-A966-4A74-9C4E-D1BD0AB3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67" y="356659"/>
            <a:ext cx="10127040" cy="960107"/>
          </a:xfrm>
        </p:spPr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Lastmodelle 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dirty="0"/>
              <a:t>Extremwertverteilungen der Schnittgrößen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336838B-5BE0-4946-ABBB-B01F73962BE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3495" r="4521" b="1717"/>
          <a:stretch/>
        </p:blipFill>
        <p:spPr bwMode="auto">
          <a:xfrm>
            <a:off x="8185916" y="3369179"/>
            <a:ext cx="2550119" cy="2377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F37A11-2985-4A1C-A3EE-97329083808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1245" r="9330"/>
          <a:stretch/>
        </p:blipFill>
        <p:spPr bwMode="auto">
          <a:xfrm>
            <a:off x="240338" y="3369179"/>
            <a:ext cx="3275679" cy="238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9002C3-0D8B-4E26-BC43-8F81AE12B2A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r="3763" b="8537"/>
          <a:stretch/>
        </p:blipFill>
        <p:spPr bwMode="auto">
          <a:xfrm>
            <a:off x="4260162" y="3369179"/>
            <a:ext cx="3369671" cy="2378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5593B38-6E75-41D8-9541-F703F46CA1CF}"/>
              </a:ext>
            </a:extLst>
          </p:cNvPr>
          <p:cNvSpPr/>
          <p:nvPr/>
        </p:nvSpPr>
        <p:spPr bwMode="auto">
          <a:xfrm>
            <a:off x="936032" y="3375115"/>
            <a:ext cx="314632" cy="307259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33">
              <a:solidFill>
                <a:srgbClr val="666369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B5094EA5-4191-40D6-B28D-6A7A3BA47E0C}"/>
              </a:ext>
            </a:extLst>
          </p:cNvPr>
          <p:cNvSpPr txBox="1">
            <a:spLocks/>
          </p:cNvSpPr>
          <p:nvPr/>
        </p:nvSpPr>
        <p:spPr bwMode="auto">
          <a:xfrm>
            <a:off x="4570296" y="1581200"/>
            <a:ext cx="2988744" cy="168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133" kern="0" dirty="0"/>
              <a:t>2. Histogramm der Monatsmaxima und Anpassung an eine </a:t>
            </a:r>
            <a:r>
              <a:rPr lang="de-DE" sz="2133" kern="0" dirty="0" err="1"/>
              <a:t>Gumbelverteilung</a:t>
            </a:r>
            <a:endParaRPr lang="de-DE" sz="2133" kern="0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8FCBABB9-9EA2-4908-9621-289166106078}"/>
              </a:ext>
            </a:extLst>
          </p:cNvPr>
          <p:cNvSpPr txBox="1">
            <a:spLocks/>
          </p:cNvSpPr>
          <p:nvPr/>
        </p:nvSpPr>
        <p:spPr bwMode="auto">
          <a:xfrm>
            <a:off x="8329892" y="1581200"/>
            <a:ext cx="3566016" cy="168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133" kern="0" dirty="0"/>
              <a:t>3. Transformation der </a:t>
            </a:r>
            <a:r>
              <a:rPr lang="de-DE" sz="2133" kern="0" dirty="0" err="1"/>
              <a:t>Gumbelverteilung</a:t>
            </a:r>
            <a:r>
              <a:rPr lang="de-DE" sz="2133" kern="0" dirty="0"/>
              <a:t> vom Referenzzeitraum 1 Monat zu 50 Jahre, und Ermittlung des 95%-</a:t>
            </a:r>
            <a:r>
              <a:rPr lang="de-DE" sz="2133" kern="0" dirty="0" err="1"/>
              <a:t>Quantilwert</a:t>
            </a:r>
            <a:endParaRPr lang="de-DE" sz="2133" kern="0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EAE131E-BE11-4C03-AE4B-3E7F14D540AB}"/>
              </a:ext>
            </a:extLst>
          </p:cNvPr>
          <p:cNvCxnSpPr/>
          <p:nvPr/>
        </p:nvCxnSpPr>
        <p:spPr bwMode="auto">
          <a:xfrm>
            <a:off x="10197193" y="4557693"/>
            <a:ext cx="0" cy="775063"/>
          </a:xfrm>
          <a:prstGeom prst="line">
            <a:avLst/>
          </a:prstGeom>
          <a:noFill/>
          <a:ln w="19050" cap="flat" cmpd="sng" algn="ctr">
            <a:solidFill>
              <a:srgbClr val="1414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8A441950-D1DE-418B-B6A0-9BA60AA9AD7F}"/>
              </a:ext>
            </a:extLst>
          </p:cNvPr>
          <p:cNvSpPr/>
          <p:nvPr/>
        </p:nvSpPr>
        <p:spPr>
          <a:xfrm>
            <a:off x="9168494" y="5653902"/>
            <a:ext cx="3023506" cy="123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6618358E-F737-4CF2-8A40-51061AF1D609}"/>
              </a:ext>
            </a:extLst>
          </p:cNvPr>
          <p:cNvSpPr txBox="1">
            <a:spLocks/>
          </p:cNvSpPr>
          <p:nvPr/>
        </p:nvSpPr>
        <p:spPr bwMode="auto">
          <a:xfrm>
            <a:off x="8329892" y="5999228"/>
            <a:ext cx="6480813" cy="5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133" kern="0" dirty="0"/>
              <a:t>4. Einbezug dynamische </a:t>
            </a:r>
            <a:br>
              <a:rPr lang="de-DE" sz="2133" kern="0" dirty="0"/>
            </a:br>
            <a:r>
              <a:rPr lang="de-DE" sz="2133" kern="0" dirty="0"/>
              <a:t>Lasterhöhung </a:t>
            </a:r>
            <a:r>
              <a:rPr lang="de-DE" sz="2133" kern="0" dirty="0">
                <a:latin typeface="Symbol" panose="05050102010706020507" pitchFamily="18" charset="2"/>
              </a:rPr>
              <a:t>f</a:t>
            </a:r>
            <a:endParaRPr lang="de-DE" sz="2133" i="1" kern="0" dirty="0">
              <a:latin typeface="Symbol" panose="05050102010706020507" pitchFamily="18" charset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0DE57B-5D2F-745D-F879-5FC5B6552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4317" y="6255256"/>
            <a:ext cx="426746" cy="189942"/>
          </a:xfrm>
        </p:spPr>
        <p:txBody>
          <a:bodyPr/>
          <a:lstStyle/>
          <a:p>
            <a:fld id="{E5DE5F79-082A-427E-BFEE-0E9928CDEEDF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121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Grundlagen und Festlegungen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Bestandsunterlagen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WIM – Datensätze </a:t>
            </a:r>
          </a:p>
          <a:p>
            <a:r>
              <a:rPr lang="de-AT" dirty="0"/>
              <a:t>Verkehrsflussdaten der Maut- und Zählstellen</a:t>
            </a:r>
          </a:p>
          <a:p>
            <a:r>
              <a:rPr lang="de-AT" dirty="0"/>
              <a:t>Berücksichtigung von dauergenehmigten Sondertransporten mit max. 60t Gesamtlast (+10%)</a:t>
            </a:r>
          </a:p>
          <a:p>
            <a:r>
              <a:rPr lang="de-AT" dirty="0"/>
              <a:t>Prognosezeitraum </a:t>
            </a:r>
            <a:r>
              <a:rPr lang="de-AT" dirty="0">
                <a:sym typeface="Wingdings" panose="05000000000000000000" pitchFamily="2" charset="2"/>
              </a:rPr>
              <a:t> 25 Jahre</a:t>
            </a:r>
          </a:p>
          <a:p>
            <a:r>
              <a:rPr lang="de-AT" dirty="0">
                <a:sym typeface="Wingdings" panose="05000000000000000000" pitchFamily="2" charset="2"/>
              </a:rPr>
              <a:t>Annahme von Verkehrszuwächsen</a:t>
            </a:r>
          </a:p>
          <a:p>
            <a:pPr lvl="1"/>
            <a:r>
              <a:rPr lang="de-AT" dirty="0">
                <a:sym typeface="Wingdings" panose="05000000000000000000" pitchFamily="2" charset="2"/>
              </a:rPr>
              <a:t>LKW +1,5% p.a.</a:t>
            </a:r>
          </a:p>
          <a:p>
            <a:pPr lvl="1"/>
            <a:r>
              <a:rPr lang="de-AT" dirty="0">
                <a:sym typeface="Wingdings" panose="05000000000000000000" pitchFamily="2" charset="2"/>
              </a:rPr>
              <a:t>PKW +0,5% p.a.</a:t>
            </a:r>
          </a:p>
          <a:p>
            <a:r>
              <a:rPr lang="de-AT" dirty="0">
                <a:sym typeface="Wingdings" panose="05000000000000000000" pitchFamily="2" charset="2"/>
              </a:rPr>
              <a:t>Spurverteilung LKW</a:t>
            </a:r>
          </a:p>
          <a:p>
            <a:pPr lvl="1"/>
            <a:r>
              <a:rPr lang="de-AT" dirty="0">
                <a:sym typeface="Wingdings" panose="05000000000000000000" pitchFamily="2" charset="2"/>
              </a:rPr>
              <a:t>70% Spur 1, 30% Spur 2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567" y="367007"/>
            <a:ext cx="12653889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15</a:t>
            </a:fld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873114"/>
            <a:ext cx="3934220" cy="22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5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WIM-Datensätze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Erhebung auf der Nordbrücke</a:t>
            </a:r>
            <a:endParaRPr lang="de-AT" dirty="0"/>
          </a:p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16</a:t>
            </a:fld>
            <a:endParaRPr lang="de-AT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138583"/>
            <a:ext cx="8264132" cy="348786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93E0D3E-649A-4BB9-90B1-C2FD873262F2}"/>
              </a:ext>
            </a:extLst>
          </p:cNvPr>
          <p:cNvSpPr/>
          <p:nvPr/>
        </p:nvSpPr>
        <p:spPr>
          <a:xfrm>
            <a:off x="2485228" y="2990840"/>
            <a:ext cx="1972471" cy="147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EBFDD-FB36-4702-93F0-0164DAFD2778}"/>
              </a:ext>
            </a:extLst>
          </p:cNvPr>
          <p:cNvSpPr/>
          <p:nvPr/>
        </p:nvSpPr>
        <p:spPr>
          <a:xfrm>
            <a:off x="5876978" y="2990839"/>
            <a:ext cx="2047821" cy="14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/>
          </a:p>
        </p:txBody>
      </p:sp>
      <p:sp>
        <p:nvSpPr>
          <p:cNvPr id="10" name="Textfeld 9"/>
          <p:cNvSpPr txBox="1"/>
          <p:nvPr/>
        </p:nvSpPr>
        <p:spPr>
          <a:xfrm>
            <a:off x="8387334" y="2893895"/>
            <a:ext cx="3619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Mautdaten: 01.12.2020 – 12.04.2021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816705" y="4610100"/>
            <a:ext cx="151804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WIM Daten: 25.11.2020 – 13.10.2021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294689B8-2B7D-A99A-1AE9-880DA631C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632746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348190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WIM-Datensätze- Gewichtsverteilungen am rechten Fahrstreifen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17</a:t>
            </a:fld>
            <a:endParaRPr lang="de-AT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7" y="2250913"/>
            <a:ext cx="11803122" cy="3953427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C307351-5C31-38A9-804D-69AF6287F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553825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3201193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Verkehrseigenschaften </a:t>
            </a:r>
            <a:br>
              <a:rPr lang="de-AT" dirty="0"/>
            </a:br>
            <a:r>
              <a:rPr lang="de-AT" dirty="0"/>
              <a:t>Modellierung aller Spruen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1650" y="2426652"/>
            <a:ext cx="9658350" cy="3651250"/>
          </a:xfrm>
        </p:spPr>
        <p:txBody>
          <a:bodyPr/>
          <a:lstStyle/>
          <a:p>
            <a:r>
              <a:rPr lang="de-AT" dirty="0"/>
              <a:t>Wochenzyklus wurde modelliert</a:t>
            </a:r>
          </a:p>
          <a:p>
            <a:r>
              <a:rPr lang="de-AT" dirty="0"/>
              <a:t>Für die linke Spur wurden Annahmen (in Abgleich mit Referenzdaten) getätigt</a:t>
            </a:r>
          </a:p>
          <a:p>
            <a:r>
              <a:rPr lang="de-AT" dirty="0"/>
              <a:t>Abbiege/Einfädelspur haben die Eigenschaften der rechten Spur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18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338F6-8A03-46EF-955D-B8AAB8579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8" t="9191" r="3235" b="10073"/>
          <a:stretch/>
        </p:blipFill>
        <p:spPr>
          <a:xfrm>
            <a:off x="1087528" y="3609002"/>
            <a:ext cx="6287160" cy="28361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D59C92-BCB8-463D-920E-19AE97748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3" t="7476" r="2311" b="9485"/>
          <a:stretch/>
        </p:blipFill>
        <p:spPr>
          <a:xfrm>
            <a:off x="7776416" y="3609002"/>
            <a:ext cx="3972672" cy="2578429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B219EA7-E623-BAAE-6264-C24424DC1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461296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162182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Verkehrseigenschaften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Verkehrssteigerung: PKW &amp; Bus = 0,5% p.a., LKW = 1,5% p.a. </a:t>
            </a:r>
          </a:p>
          <a:p>
            <a:r>
              <a:rPr lang="de-AT" dirty="0"/>
              <a:t>Kapazitätsgrenze = 1.925 Fahrzeuge / h / Spur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19</a:t>
            </a:fld>
            <a:endParaRPr lang="de-AT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Verkehrsprognose für 25 Jahre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17" y="3104919"/>
            <a:ext cx="11488397" cy="2972983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A8FCEB3-BAE6-4E29-939D-BA8EF9528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304539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343837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Übersicht - A22 Nordbrücke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Brückenkette bestehend aus 8+1 (Verbreiterung) Tragwerken</a:t>
            </a:r>
          </a:p>
          <a:p>
            <a:r>
              <a:rPr lang="de-AT" dirty="0"/>
              <a:t>Gesamtlänge ca. 920 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BrückenÜbersicht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</a:t>
            </a:fld>
            <a:endParaRPr lang="de-AT"/>
          </a:p>
        </p:txBody>
      </p:sp>
      <p:grpSp>
        <p:nvGrpSpPr>
          <p:cNvPr id="15" name="Gruppieren 14"/>
          <p:cNvGrpSpPr/>
          <p:nvPr/>
        </p:nvGrpSpPr>
        <p:grpSpPr>
          <a:xfrm>
            <a:off x="1838324" y="3279004"/>
            <a:ext cx="8195583" cy="2566626"/>
            <a:chOff x="1771649" y="2876843"/>
            <a:chExt cx="9482164" cy="313455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0652" y="3483617"/>
              <a:ext cx="4653161" cy="252778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1649" y="2876843"/>
              <a:ext cx="4088261" cy="2167271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5315014" y="3483617"/>
              <a:ext cx="102064" cy="6932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1" name="Gerader Verbinder 10"/>
            <p:cNvCxnSpPr>
              <a:stCxn id="9" idx="3"/>
            </p:cNvCxnSpPr>
            <p:nvPr/>
          </p:nvCxnSpPr>
          <p:spPr>
            <a:xfrm flipV="1">
              <a:off x="5417078" y="3483617"/>
              <a:ext cx="1183574" cy="3466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>
              <a:stCxn id="9" idx="3"/>
            </p:cNvCxnSpPr>
            <p:nvPr/>
          </p:nvCxnSpPr>
          <p:spPr>
            <a:xfrm>
              <a:off x="5417078" y="3518278"/>
              <a:ext cx="1183574" cy="249312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764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2030178"/>
            <a:ext cx="9252918" cy="42250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Verkehrseigenschaften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20</a:t>
            </a:fld>
            <a:endParaRPr lang="de-AT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Verkehrszusammensetzung im Detail 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9802518" y="925400"/>
            <a:ext cx="2389482" cy="1108743"/>
            <a:chOff x="7716543" y="924344"/>
            <a:chExt cx="4380207" cy="203245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08BB585-997D-40FD-83B2-06E95A1AC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24" t="8015" r="2753" b="9926"/>
            <a:stretch/>
          </p:blipFill>
          <p:spPr>
            <a:xfrm>
              <a:off x="7716543" y="924344"/>
              <a:ext cx="4380207" cy="2032458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8582025" y="2414881"/>
              <a:ext cx="571500" cy="266700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736B65EF-9117-6C11-4B69-32A8EE6FA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787868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286085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Verkehrseigenschaften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7299" y="2426651"/>
            <a:ext cx="4390314" cy="3651250"/>
          </a:xfrm>
        </p:spPr>
        <p:txBody>
          <a:bodyPr/>
          <a:lstStyle/>
          <a:p>
            <a:r>
              <a:rPr lang="de-AT" dirty="0"/>
              <a:t>Verteilung der Fahrzeugabstände (Achse – Achse) im fließendem Verkehr</a:t>
            </a:r>
          </a:p>
          <a:p>
            <a:r>
              <a:rPr lang="de-AT" dirty="0"/>
              <a:t>Verteilungsform aus Literatur [6,9,10] als Funktion des Verkehrsaufkommens </a:t>
            </a:r>
            <a:br>
              <a:rPr lang="de-AT" dirty="0"/>
            </a:br>
            <a:r>
              <a:rPr lang="de-AT" dirty="0"/>
              <a:t>n</a:t>
            </a:r>
            <a:r>
              <a:rPr lang="de-AT" baseline="-25000" dirty="0"/>
              <a:t>v1 </a:t>
            </a:r>
            <a:r>
              <a:rPr lang="de-AT" dirty="0"/>
              <a:t>(Fahrzeug/h)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21</a:t>
            </a:fld>
            <a:endParaRPr lang="de-AT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Fahrzeugabstände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8DC843F-220F-4445-B10A-2F4519AAB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3" t="11342" r="7924"/>
          <a:stretch/>
        </p:blipFill>
        <p:spPr>
          <a:xfrm>
            <a:off x="5647613" y="2250912"/>
            <a:ext cx="6342681" cy="3826989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8D4F1EB-9E53-9C7D-0FBF-27738E0FB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420475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332622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Verkehrsszenarien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1" dirty="0"/>
              <a:t>Fließverkehr</a:t>
            </a:r>
          </a:p>
          <a:p>
            <a:pPr lvl="1"/>
            <a:r>
              <a:rPr lang="de-AT" dirty="0"/>
              <a:t>Konstant über die gesamte Zeit, mit Eigenschaften der Verkehrsspritze am Mittwoch zwischen  16-17 Uhr</a:t>
            </a:r>
          </a:p>
          <a:p>
            <a:r>
              <a:rPr lang="de-AT" b="1" dirty="0"/>
              <a:t>Realverkehr</a:t>
            </a:r>
          </a:p>
          <a:p>
            <a:pPr lvl="1"/>
            <a:r>
              <a:rPr lang="de-AT" dirty="0"/>
              <a:t>Stau + Fließverkehr abwechselnd</a:t>
            </a:r>
          </a:p>
          <a:p>
            <a:pPr lvl="1"/>
            <a:r>
              <a:rPr lang="de-AT" dirty="0"/>
              <a:t>Im Wochenzyklus stündlich  variable Verkehrseigenschaften: Anzahl der Fahrzeuge, Mischung der Fahrzeugtypen, Verteilung der Fahrzeugabstände</a:t>
            </a:r>
          </a:p>
          <a:p>
            <a:r>
              <a:rPr lang="de-A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Stauverkehr (fiktives </a:t>
            </a:r>
            <a:r>
              <a:rPr lang="de-AT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worst</a:t>
            </a:r>
            <a:r>
              <a:rPr lang="de-A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</a:t>
            </a:r>
            <a:r>
              <a:rPr lang="de-AT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case</a:t>
            </a:r>
            <a:r>
              <a:rPr lang="de-AT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Szenario als Vergleichswert)</a:t>
            </a:r>
          </a:p>
          <a:p>
            <a:pPr lvl="1"/>
            <a:r>
              <a:rPr lang="de-AT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Stauverkehr konstant über die Zeit mit Verkehrseigenschaften eines hohen LKW Anteils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22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3 Szenarien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0DEE508C-5D6F-915F-7712-89E693AB07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404146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302848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Auswirkungen der Verkehrslasten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458165" y="1934882"/>
            <a:ext cx="8425435" cy="3651250"/>
          </a:xfrm>
        </p:spPr>
        <p:txBody>
          <a:bodyPr/>
          <a:lstStyle/>
          <a:p>
            <a:r>
              <a:rPr lang="de-AT" dirty="0"/>
              <a:t>Ermittlung der Einflusslinien pro Tragwerk</a:t>
            </a:r>
          </a:p>
          <a:p>
            <a:r>
              <a:rPr lang="de-AT" dirty="0"/>
              <a:t>Querschnitte (Beispiel Strombrücke):</a:t>
            </a:r>
          </a:p>
          <a:p>
            <a:pPr lvl="1"/>
            <a:r>
              <a:rPr lang="de-AT" dirty="0"/>
              <a:t>Max. M+ im Feld 1</a:t>
            </a:r>
          </a:p>
          <a:p>
            <a:pPr lvl="1"/>
            <a:r>
              <a:rPr lang="de-AT" dirty="0"/>
              <a:t>M- über Pfeiler 1</a:t>
            </a:r>
          </a:p>
          <a:p>
            <a:pPr lvl="1"/>
            <a:r>
              <a:rPr lang="de-AT" dirty="0"/>
              <a:t>V am Widerlager</a:t>
            </a:r>
          </a:p>
          <a:p>
            <a:pPr lvl="1"/>
            <a:r>
              <a:rPr lang="de-AT" dirty="0"/>
              <a:t>V am Pfeiler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23</a:t>
            </a:fld>
            <a:endParaRPr lang="de-AT"/>
          </a:p>
        </p:txBody>
      </p:sp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1279472" y="4378381"/>
            <a:ext cx="8406128" cy="2260543"/>
            <a:chOff x="498422" y="3340157"/>
            <a:chExt cx="6337628" cy="170429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EC78043-8ACC-4997-A491-B8C72FD01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30" t="17545" r="1424" b="28816"/>
            <a:stretch/>
          </p:blipFill>
          <p:spPr>
            <a:xfrm>
              <a:off x="498422" y="3398734"/>
              <a:ext cx="6337628" cy="1645713"/>
            </a:xfrm>
            <a:prstGeom prst="rect">
              <a:avLst/>
            </a:prstGeom>
          </p:spPr>
        </p:pic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CCD54B10-AD11-4BE3-9E14-52CF172FB0D7}"/>
                </a:ext>
              </a:extLst>
            </p:cNvPr>
            <p:cNvCxnSpPr/>
            <p:nvPr/>
          </p:nvCxnSpPr>
          <p:spPr bwMode="auto">
            <a:xfrm flipV="1">
              <a:off x="1343025" y="3355868"/>
              <a:ext cx="0" cy="444604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084F23D7-7E9E-4DFB-97A3-52AC09E4E147}"/>
                </a:ext>
              </a:extLst>
            </p:cNvPr>
            <p:cNvCxnSpPr/>
            <p:nvPr/>
          </p:nvCxnSpPr>
          <p:spPr bwMode="auto">
            <a:xfrm flipV="1">
              <a:off x="2162176" y="3355868"/>
              <a:ext cx="0" cy="444604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C122AC3F-46E2-439E-A115-1C7A879649DA}"/>
                </a:ext>
              </a:extLst>
            </p:cNvPr>
            <p:cNvCxnSpPr/>
            <p:nvPr/>
          </p:nvCxnSpPr>
          <p:spPr bwMode="auto">
            <a:xfrm flipV="1">
              <a:off x="647700" y="3340157"/>
              <a:ext cx="0" cy="444604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38027C6F-59AD-4D9B-B6FE-5458160201F5}"/>
                </a:ext>
              </a:extLst>
            </p:cNvPr>
            <p:cNvCxnSpPr/>
            <p:nvPr/>
          </p:nvCxnSpPr>
          <p:spPr bwMode="auto">
            <a:xfrm flipV="1">
              <a:off x="2219325" y="3355868"/>
              <a:ext cx="0" cy="444604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DB6EBFCF-FC07-49A2-B41C-D3B6ACB5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791" y="1998583"/>
            <a:ext cx="5276850" cy="2266547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826B15D-DDAB-84F8-E6FB-D75286D1C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412311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70541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1492505"/>
            <a:ext cx="11004370" cy="51917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775560"/>
            <a:ext cx="9982821" cy="434975"/>
          </a:xfrm>
        </p:spPr>
        <p:txBody>
          <a:bodyPr/>
          <a:lstStyle/>
          <a:p>
            <a:r>
              <a:rPr lang="de-AT" dirty="0"/>
              <a:t>Ergebnisse Strombrücke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24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771650" y="1239545"/>
            <a:ext cx="9977438" cy="335256"/>
          </a:xfrm>
        </p:spPr>
        <p:txBody>
          <a:bodyPr/>
          <a:lstStyle/>
          <a:p>
            <a:r>
              <a:rPr lang="de-AT" dirty="0"/>
              <a:t>Referenz LM1, Schubkraft Widerlager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7858462-F0B2-B53C-5D6A-78DFE3F5B3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395982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2854814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775560"/>
            <a:ext cx="9982821" cy="434975"/>
          </a:xfrm>
        </p:spPr>
        <p:txBody>
          <a:bodyPr/>
          <a:lstStyle/>
          <a:p>
            <a:r>
              <a:rPr lang="de-AT" dirty="0"/>
              <a:t>Ergebnisse Strombrücke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25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1771650" y="1239545"/>
            <a:ext cx="9977438" cy="335256"/>
          </a:xfrm>
        </p:spPr>
        <p:txBody>
          <a:bodyPr/>
          <a:lstStyle/>
          <a:p>
            <a:r>
              <a:rPr lang="de-AT" dirty="0"/>
              <a:t>Referenz LM1, Schubkraft Stütze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1527741"/>
            <a:ext cx="11035856" cy="5202143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93398560-DF04-8D72-F98A-D551E43B3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553825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207199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Ergebnisse und Empfehlungen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Strombrücke -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de-AT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LM1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 = 0,58</a:t>
            </a:r>
            <a:endParaRPr lang="de-AT" dirty="0"/>
          </a:p>
          <a:p>
            <a:r>
              <a:rPr lang="de-AT" dirty="0"/>
              <a:t>Kaibrücke -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de-AT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LM1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 = 0,71</a:t>
            </a:r>
            <a:r>
              <a:rPr lang="de-AT" dirty="0"/>
              <a:t> </a:t>
            </a:r>
          </a:p>
          <a:p>
            <a:r>
              <a:rPr lang="de-AT" dirty="0"/>
              <a:t>Flutbrücke 1 -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de-AT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LM1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 = 0,71</a:t>
            </a:r>
            <a:r>
              <a:rPr lang="de-AT" dirty="0"/>
              <a:t> </a:t>
            </a:r>
          </a:p>
          <a:p>
            <a:r>
              <a:rPr lang="de-AT" dirty="0"/>
              <a:t>Flutbrücke 2 -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de-AT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LM1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 = 0,76</a:t>
            </a:r>
          </a:p>
          <a:p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Die Modellierung ergab ein Einsparungspotential gegenüber dem Normwert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Für kurze Spannweiten sind vor allem (schwere) Einzelfahrzeuge relevant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Für große Spannweiten sind vor allem Stauszenarien maßgebend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Der Sonderverkehr ist gesondert zu beachten</a:t>
            </a:r>
          </a:p>
          <a:p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AT" sz="1600" dirty="0">
                <a:latin typeface="Calibri" panose="020F0502020204030204" pitchFamily="34" charset="0"/>
                <a:cs typeface="Calibri" panose="020F0502020204030204" pitchFamily="34" charset="0"/>
              </a:rPr>
              <a:t>*) Voraussetzung ist ein guter Erhaltungszustand der Straße, </a:t>
            </a:r>
            <a:br>
              <a:rPr lang="de-AT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1600" dirty="0">
                <a:latin typeface="Calibri" panose="020F0502020204030204" pitchFamily="34" charset="0"/>
                <a:cs typeface="Calibri" panose="020F0502020204030204" pitchFamily="34" charset="0"/>
              </a:rPr>
              <a:t>Faktoren gelten nicht für lokale Nachweise</a:t>
            </a:r>
            <a:r>
              <a:rPr lang="de-AT" sz="1600" dirty="0"/>
              <a:t> </a:t>
            </a:r>
          </a:p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26</a:t>
            </a:fld>
            <a:endParaRPr lang="de-AT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CFAD7657-DC7B-BEA1-73DC-15E0DA7D8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175" y="366713"/>
            <a:ext cx="11722554" cy="434975"/>
          </a:xfrm>
        </p:spPr>
        <p:txBody>
          <a:bodyPr/>
          <a:lstStyle/>
          <a:p>
            <a:r>
              <a:rPr lang="de-AT" dirty="0"/>
              <a:t>Entwicklung eines realitätsnahen Lastmodells</a:t>
            </a:r>
          </a:p>
        </p:txBody>
      </p:sp>
    </p:spTree>
    <p:extLst>
      <p:ext uri="{BB962C8B-B14F-4D97-AF65-F5344CB8AC3E}">
        <p14:creationId xmlns:p14="http://schemas.microsoft.com/office/powerpoint/2010/main" val="631643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platzhalter 3"/>
          <p:cNvSpPr>
            <a:spLocks noGrp="1"/>
          </p:cNvSpPr>
          <p:nvPr>
            <p:ph sz="half" idx="1"/>
          </p:nvPr>
        </p:nvSpPr>
        <p:spPr>
          <a:xfrm>
            <a:off x="706965" y="1604798"/>
            <a:ext cx="4812971" cy="2977477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de-DE" altLang="de-DE" sz="1867" b="1" dirty="0"/>
              <a:t>Streckenspezifische Anpassung </a:t>
            </a:r>
            <a:r>
              <a:rPr lang="de-DE" altLang="de-DE" sz="1867" dirty="0"/>
              <a:t>der Verkehrslastmodelle für Brücken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altLang="de-DE" sz="1867" b="1" dirty="0"/>
              <a:t>Fusion</a:t>
            </a:r>
            <a:r>
              <a:rPr lang="de-DE" altLang="de-DE" sz="1867" dirty="0"/>
              <a:t> unterschiedlicher </a:t>
            </a:r>
            <a:r>
              <a:rPr lang="de-DE" altLang="de-DE" sz="1867" b="1" dirty="0"/>
              <a:t>Datenquellen</a:t>
            </a:r>
            <a:br>
              <a:rPr lang="de-DE" altLang="de-DE" sz="1867" b="1" dirty="0"/>
            </a:br>
            <a:r>
              <a:rPr lang="de-DE" altLang="de-DE" sz="1867" dirty="0"/>
              <a:t>aus dem hochrangigen Streckennetz</a:t>
            </a:r>
            <a:br>
              <a:rPr lang="de-DE" altLang="de-DE" sz="1867" dirty="0"/>
            </a:br>
            <a:r>
              <a:rPr lang="de-DE" altLang="de-DE" sz="1867" dirty="0"/>
              <a:t>im D-A-CH Raum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altLang="de-DE" sz="1867" dirty="0"/>
              <a:t>Ist-Verkehr &amp; zukünftiger Verkehr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altLang="de-DE" sz="1867" dirty="0"/>
              <a:t>Koordination AIT- Austrian Institute of Technology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altLang="de-DE" sz="1867" dirty="0"/>
              <a:t>2021-2023 Projektsumme 600 k€</a:t>
            </a:r>
          </a:p>
          <a:p>
            <a:pPr marL="0" indent="0">
              <a:spcAft>
                <a:spcPts val="800"/>
              </a:spcAft>
              <a:buNone/>
            </a:pPr>
            <a:endParaRPr lang="en-GB" altLang="de-DE" sz="1867" dirty="0"/>
          </a:p>
        </p:txBody>
      </p:sp>
      <p:sp>
        <p:nvSpPr>
          <p:cNvPr id="19460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990575" indent="-38099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523962" indent="-304792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2133547" indent="-304792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743131" indent="-304792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335271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3962301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57188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5181470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dirty="0">
              <a:solidFill>
                <a:schemeClr val="accent2"/>
              </a:solidFill>
            </a:endParaRPr>
          </a:p>
        </p:txBody>
      </p:sp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06967" y="452669"/>
            <a:ext cx="10223055" cy="864096"/>
          </a:xfrm>
        </p:spPr>
        <p:txBody>
          <a:bodyPr/>
          <a:lstStyle/>
          <a:p>
            <a:r>
              <a:rPr lang="de-AT" sz="2800" dirty="0">
                <a:solidFill>
                  <a:schemeClr val="tx2"/>
                </a:solidFill>
              </a:rPr>
              <a:t>Ausblick</a:t>
            </a:r>
            <a:br>
              <a:rPr lang="de-AT" sz="2800" dirty="0"/>
            </a:br>
            <a:r>
              <a:rPr lang="de-AT" dirty="0"/>
              <a:t>FFG- VIF-Dach </a:t>
            </a:r>
            <a:r>
              <a:rPr lang="de-DE" altLang="de-DE" dirty="0"/>
              <a:t>Projekt </a:t>
            </a:r>
            <a:r>
              <a:rPr lang="de-DE" altLang="de-DE" noProof="0" dirty="0"/>
              <a:t>„REAL-LAST“</a:t>
            </a:r>
            <a:endParaRPr lang="en-GB" altLang="de-DE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27ABB2-E913-9666-ACFD-4DBA3B981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47" y="1604798"/>
            <a:ext cx="6528119" cy="2449477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27322E2-5BA1-9633-0AC7-44B3688CBD30}"/>
              </a:ext>
            </a:extLst>
          </p:cNvPr>
          <p:cNvSpPr/>
          <p:nvPr/>
        </p:nvSpPr>
        <p:spPr bwMode="auto">
          <a:xfrm>
            <a:off x="636617" y="4662183"/>
            <a:ext cx="2016224" cy="1059839"/>
          </a:xfrm>
          <a:prstGeom prst="roundRect">
            <a:avLst/>
          </a:prstGeom>
          <a:solidFill>
            <a:srgbClr val="790B1A"/>
          </a:solidFill>
          <a:ln w="19050" cap="flat" cmpd="sng" algn="ctr">
            <a:solidFill>
              <a:srgbClr val="790B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Verkehrsdaten-fusion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1F190B56-D9E3-8222-9D77-5AAF609B3723}"/>
              </a:ext>
            </a:extLst>
          </p:cNvPr>
          <p:cNvSpPr/>
          <p:nvPr/>
        </p:nvSpPr>
        <p:spPr bwMode="auto">
          <a:xfrm>
            <a:off x="2780873" y="4965840"/>
            <a:ext cx="691793" cy="465763"/>
          </a:xfrm>
          <a:prstGeom prst="rightArrow">
            <a:avLst>
              <a:gd name="adj1" fmla="val 32352"/>
              <a:gd name="adj2" fmla="val 70588"/>
            </a:avLst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EB7DE67-EE95-56AF-0243-EE03F1C0ADDD}"/>
              </a:ext>
            </a:extLst>
          </p:cNvPr>
          <p:cNvSpPr/>
          <p:nvPr/>
        </p:nvSpPr>
        <p:spPr bwMode="auto">
          <a:xfrm>
            <a:off x="3620691" y="4653050"/>
            <a:ext cx="2016224" cy="1059839"/>
          </a:xfrm>
          <a:prstGeom prst="roundRect">
            <a:avLst/>
          </a:prstGeom>
          <a:solidFill>
            <a:srgbClr val="790B1A"/>
          </a:solidFill>
          <a:ln w="19050" cap="flat" cmpd="sng" algn="ctr">
            <a:solidFill>
              <a:srgbClr val="790B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Verkehrs-</a:t>
            </a:r>
            <a:b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de-DE" sz="1600" b="1" dirty="0" err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simulation</a:t>
            </a:r>
            <a:endParaRPr lang="de-DE" sz="1600" b="1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6B860FD0-6DED-F21C-1576-6BF3D86BB98A}"/>
              </a:ext>
            </a:extLst>
          </p:cNvPr>
          <p:cNvSpPr/>
          <p:nvPr/>
        </p:nvSpPr>
        <p:spPr bwMode="auto">
          <a:xfrm>
            <a:off x="5833440" y="4977256"/>
            <a:ext cx="691793" cy="465763"/>
          </a:xfrm>
          <a:prstGeom prst="rightArrow">
            <a:avLst>
              <a:gd name="adj1" fmla="val 32352"/>
              <a:gd name="adj2" fmla="val 70588"/>
            </a:avLst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5B06906-6368-83A5-7AEF-A4CB212F83F6}"/>
              </a:ext>
            </a:extLst>
          </p:cNvPr>
          <p:cNvSpPr/>
          <p:nvPr/>
        </p:nvSpPr>
        <p:spPr bwMode="auto">
          <a:xfrm>
            <a:off x="6728051" y="4630221"/>
            <a:ext cx="2016224" cy="1059839"/>
          </a:xfrm>
          <a:prstGeom prst="roundRect">
            <a:avLst/>
          </a:prstGeom>
          <a:solidFill>
            <a:srgbClr val="790B1A"/>
          </a:solidFill>
          <a:ln w="19050" cap="flat" cmpd="sng" algn="ctr">
            <a:solidFill>
              <a:srgbClr val="790B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Brücken-</a:t>
            </a:r>
            <a:b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de-DE" sz="1600" b="1" dirty="0" err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analyse</a:t>
            </a:r>
            <a:endParaRPr lang="de-DE" sz="1600" b="1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1CCAE52-9E94-6455-E243-CAC6CAF1EE57}"/>
              </a:ext>
            </a:extLst>
          </p:cNvPr>
          <p:cNvSpPr/>
          <p:nvPr/>
        </p:nvSpPr>
        <p:spPr bwMode="auto">
          <a:xfrm>
            <a:off x="8892854" y="4927027"/>
            <a:ext cx="691793" cy="465763"/>
          </a:xfrm>
          <a:prstGeom prst="rightArrow">
            <a:avLst>
              <a:gd name="adj1" fmla="val 32352"/>
              <a:gd name="adj2" fmla="val 70588"/>
            </a:avLst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AE204D1-D955-3A05-32BE-FD0ADED80EFD}"/>
              </a:ext>
            </a:extLst>
          </p:cNvPr>
          <p:cNvSpPr/>
          <p:nvPr/>
        </p:nvSpPr>
        <p:spPr bwMode="auto">
          <a:xfrm>
            <a:off x="9746371" y="4621087"/>
            <a:ext cx="2016224" cy="1059839"/>
          </a:xfrm>
          <a:prstGeom prst="roundRect">
            <a:avLst/>
          </a:prstGeom>
          <a:solidFill>
            <a:srgbClr val="790B1A"/>
          </a:solidFill>
          <a:ln w="19050" cap="flat" cmpd="sng" algn="ctr">
            <a:solidFill>
              <a:srgbClr val="790B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Lastmodell-</a:t>
            </a:r>
            <a:b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de-DE" sz="1600" b="1" dirty="0" err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kalibrierung</a:t>
            </a:r>
            <a:endParaRPr lang="de-DE" sz="1600" b="1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4ABD35-B505-134C-2530-34AE47319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45" y="6286169"/>
            <a:ext cx="2229544" cy="510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2B6F91-560F-2145-304D-4D0D74FA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907" y="6259335"/>
            <a:ext cx="2120846" cy="5101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3432B9-441A-73DA-5A3D-D599C001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90" y="6155764"/>
            <a:ext cx="1107244" cy="6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0F52C8-FD9A-2930-973F-4C5EE16E147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814" y="6215722"/>
            <a:ext cx="1039578" cy="640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1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rapezoid 19461">
            <a:extLst>
              <a:ext uri="{FF2B5EF4-FFF2-40B4-BE49-F238E27FC236}">
                <a16:creationId xmlns:a16="http://schemas.microsoft.com/office/drawing/2014/main" id="{AD917233-FC34-7DB3-67E2-3A1023EC686A}"/>
              </a:ext>
            </a:extLst>
          </p:cNvPr>
          <p:cNvSpPr/>
          <p:nvPr/>
        </p:nvSpPr>
        <p:spPr bwMode="auto">
          <a:xfrm>
            <a:off x="4247792" y="4671317"/>
            <a:ext cx="3992083" cy="610747"/>
          </a:xfrm>
          <a:prstGeom prst="trapezoid">
            <a:avLst>
              <a:gd name="adj" fmla="val 93568"/>
            </a:avLst>
          </a:prstGeom>
          <a:solidFill>
            <a:srgbClr val="40AA9B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61" name="Trapezoid 19460">
            <a:extLst>
              <a:ext uri="{FF2B5EF4-FFF2-40B4-BE49-F238E27FC236}">
                <a16:creationId xmlns:a16="http://schemas.microsoft.com/office/drawing/2014/main" id="{9C56BC4F-FB68-5B88-DAC5-E66840E9D702}"/>
              </a:ext>
            </a:extLst>
          </p:cNvPr>
          <p:cNvSpPr/>
          <p:nvPr/>
        </p:nvSpPr>
        <p:spPr bwMode="auto">
          <a:xfrm rot="16200000">
            <a:off x="6830033" y="3059419"/>
            <a:ext cx="3770612" cy="715767"/>
          </a:xfrm>
          <a:prstGeom prst="trapezoid">
            <a:avLst>
              <a:gd name="adj" fmla="val 63914"/>
            </a:avLst>
          </a:prstGeom>
          <a:solidFill>
            <a:srgbClr val="40AA9B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58" name="Trapezoid 19457">
            <a:extLst>
              <a:ext uri="{FF2B5EF4-FFF2-40B4-BE49-F238E27FC236}">
                <a16:creationId xmlns:a16="http://schemas.microsoft.com/office/drawing/2014/main" id="{FA3E5ED4-63B5-28F2-29F3-2C3AC261288F}"/>
              </a:ext>
            </a:extLst>
          </p:cNvPr>
          <p:cNvSpPr/>
          <p:nvPr/>
        </p:nvSpPr>
        <p:spPr bwMode="auto">
          <a:xfrm rot="5400000">
            <a:off x="2044557" y="3041153"/>
            <a:ext cx="3770612" cy="674673"/>
          </a:xfrm>
          <a:prstGeom prst="trapezoid">
            <a:avLst>
              <a:gd name="adj" fmla="val 73381"/>
            </a:avLst>
          </a:prstGeom>
          <a:solidFill>
            <a:srgbClr val="40AA9B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BEE864-574D-F8DE-6932-4B227DCA8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" t="8234" r="67086" b="49893"/>
          <a:stretch/>
        </p:blipFill>
        <p:spPr>
          <a:xfrm>
            <a:off x="932210" y="1796819"/>
            <a:ext cx="2657583" cy="17671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9FEEA2-4AFB-FC58-04F7-9D005B303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18" r="68804" b="2368"/>
          <a:stretch/>
        </p:blipFill>
        <p:spPr>
          <a:xfrm>
            <a:off x="1007435" y="3909054"/>
            <a:ext cx="2635755" cy="16507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B577C9D-66F2-085C-B046-04F7CC133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7" t="59474" r="36487"/>
          <a:stretch/>
        </p:blipFill>
        <p:spPr>
          <a:xfrm>
            <a:off x="4175787" y="5253203"/>
            <a:ext cx="2541141" cy="17103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9A6D17-77F1-943F-C823-0372C1463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36" t="57963"/>
          <a:stretch/>
        </p:blipFill>
        <p:spPr>
          <a:xfrm>
            <a:off x="9003717" y="3909054"/>
            <a:ext cx="3089240" cy="17740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B8825A3-FB7F-4265-0446-BE5E979B9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2" y="1700808"/>
            <a:ext cx="2736305" cy="182420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F759C7-3F1F-496D-94A9-DF30CA9DB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67" r="36487" b="48572"/>
          <a:stretch/>
        </p:blipFill>
        <p:spPr>
          <a:xfrm>
            <a:off x="6672064" y="5223516"/>
            <a:ext cx="1697963" cy="1589241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4240EF79-0EAD-1BEA-E8F3-BD4F26C2A2D3}"/>
              </a:ext>
            </a:extLst>
          </p:cNvPr>
          <p:cNvSpPr/>
          <p:nvPr/>
        </p:nvSpPr>
        <p:spPr bwMode="auto">
          <a:xfrm>
            <a:off x="170856" y="1556775"/>
            <a:ext cx="1542641" cy="672076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Weigh</a:t>
            </a: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-In-Motion</a:t>
            </a:r>
            <a:b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und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Verkehrszählung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FCC1C8F-FF54-1811-A67B-980EBC36F26D}"/>
              </a:ext>
            </a:extLst>
          </p:cNvPr>
          <p:cNvSpPr/>
          <p:nvPr/>
        </p:nvSpPr>
        <p:spPr bwMode="auto">
          <a:xfrm>
            <a:off x="335360" y="3661999"/>
            <a:ext cx="1728192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</a:rPr>
              <a:t>Sonderdaten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D95BAD4D-E19D-E668-0516-D09B6A1A09DD}"/>
              </a:ext>
            </a:extLst>
          </p:cNvPr>
          <p:cNvSpPr/>
          <p:nvPr/>
        </p:nvSpPr>
        <p:spPr bwMode="auto">
          <a:xfrm>
            <a:off x="9072331" y="1385260"/>
            <a:ext cx="2016224" cy="28970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</a:rPr>
              <a:t>Brücke als Sensor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7E2CD554-48B5-AA92-7A1D-698789B7EECA}"/>
              </a:ext>
            </a:extLst>
          </p:cNvPr>
          <p:cNvSpPr/>
          <p:nvPr/>
        </p:nvSpPr>
        <p:spPr bwMode="auto">
          <a:xfrm>
            <a:off x="9070047" y="3691237"/>
            <a:ext cx="1882205" cy="28970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</a:rPr>
              <a:t>LKW als Sensor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5DD736E-AE3D-2603-CD34-864F439B528F}"/>
              </a:ext>
            </a:extLst>
          </p:cNvPr>
          <p:cNvSpPr/>
          <p:nvPr/>
        </p:nvSpPr>
        <p:spPr bwMode="auto">
          <a:xfrm>
            <a:off x="1643867" y="5817288"/>
            <a:ext cx="2622923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</a:rPr>
              <a:t>Mobility Observation Box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802BE02D-E78C-B12D-2BD4-C50B0C1741F8}"/>
              </a:ext>
            </a:extLst>
          </p:cNvPr>
          <p:cNvSpPr/>
          <p:nvPr/>
        </p:nvSpPr>
        <p:spPr bwMode="auto">
          <a:xfrm>
            <a:off x="8347183" y="5883500"/>
            <a:ext cx="18584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</a:rPr>
              <a:t>Baustellentrailer</a:t>
            </a:r>
          </a:p>
        </p:txBody>
      </p:sp>
      <p:grpSp>
        <p:nvGrpSpPr>
          <p:cNvPr id="19463" name="Gruppieren 19462">
            <a:extLst>
              <a:ext uri="{FF2B5EF4-FFF2-40B4-BE49-F238E27FC236}">
                <a16:creationId xmlns:a16="http://schemas.microsoft.com/office/drawing/2014/main" id="{326D495A-3309-25ED-B3C7-F0C935026FCF}"/>
              </a:ext>
            </a:extLst>
          </p:cNvPr>
          <p:cNvGrpSpPr/>
          <p:nvPr/>
        </p:nvGrpSpPr>
        <p:grpSpPr>
          <a:xfrm>
            <a:off x="5253521" y="2137023"/>
            <a:ext cx="1958939" cy="1924693"/>
            <a:chOff x="3940141" y="1756880"/>
            <a:chExt cx="1469204" cy="144352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FE2BE14-3EA4-56C1-3D18-713E8617CB97}"/>
                </a:ext>
              </a:extLst>
            </p:cNvPr>
            <p:cNvSpPr/>
            <p:nvPr/>
          </p:nvSpPr>
          <p:spPr bwMode="auto">
            <a:xfrm>
              <a:off x="3940141" y="1756880"/>
              <a:ext cx="1469204" cy="1443520"/>
            </a:xfrm>
            <a:prstGeom prst="ellipse">
              <a:avLst/>
            </a:prstGeom>
            <a:solidFill>
              <a:srgbClr val="40AA9B">
                <a:alpha val="31000"/>
              </a:srgbClr>
            </a:solidFill>
            <a:ln w="25400" cap="flat" cmpd="sng" algn="ctr">
              <a:solidFill>
                <a:srgbClr val="40AA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600" dirty="0" err="1">
                <a:solidFill>
                  <a:schemeClr val="accent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pic>
          <p:nvPicPr>
            <p:cNvPr id="27" name="Grafik 26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0BF239E7-3DC9-B98D-609B-551F1E959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4094345" y="2131318"/>
              <a:ext cx="1201594" cy="627381"/>
            </a:xfrm>
            <a:prstGeom prst="rect">
              <a:avLst/>
            </a:prstGeom>
          </p:spPr>
        </p:pic>
      </p:grp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B75B9D9A-1BD5-B0F3-F36D-1E4E4E15B11D}"/>
              </a:ext>
            </a:extLst>
          </p:cNvPr>
          <p:cNvSpPr/>
          <p:nvPr/>
        </p:nvSpPr>
        <p:spPr bwMode="auto">
          <a:xfrm rot="16200000">
            <a:off x="7017241" y="3224299"/>
            <a:ext cx="2898961" cy="423040"/>
          </a:xfrm>
          <a:prstGeom prst="roundRect">
            <a:avLst/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Monitoring / Sonderdaten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3FD55448-0547-7DBA-13EF-72839BA7E00D}"/>
              </a:ext>
            </a:extLst>
          </p:cNvPr>
          <p:cNvSpPr/>
          <p:nvPr/>
        </p:nvSpPr>
        <p:spPr bwMode="auto">
          <a:xfrm rot="16200000">
            <a:off x="2686116" y="3167220"/>
            <a:ext cx="2898961" cy="423040"/>
          </a:xfrm>
          <a:prstGeom prst="roundRect">
            <a:avLst/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Fahrzeugdaten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6CDCE866-E2F3-CB2D-3851-43595FFBCCF9}"/>
              </a:ext>
            </a:extLst>
          </p:cNvPr>
          <p:cNvSpPr/>
          <p:nvPr/>
        </p:nvSpPr>
        <p:spPr bwMode="auto">
          <a:xfrm>
            <a:off x="4809441" y="4639848"/>
            <a:ext cx="2898961" cy="423040"/>
          </a:xfrm>
          <a:prstGeom prst="roundRect">
            <a:avLst/>
          </a:prstGeom>
          <a:solidFill>
            <a:srgbClr val="40AA9B"/>
          </a:solidFill>
          <a:ln w="19050" cap="flat" cmpd="sng" algn="ctr">
            <a:solidFill>
              <a:srgbClr val="40AA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Stauverhalten</a:t>
            </a:r>
          </a:p>
        </p:txBody>
      </p:sp>
      <p:sp>
        <p:nvSpPr>
          <p:cNvPr id="19464" name="Pfeil: nach rechts 19463">
            <a:extLst>
              <a:ext uri="{FF2B5EF4-FFF2-40B4-BE49-F238E27FC236}">
                <a16:creationId xmlns:a16="http://schemas.microsoft.com/office/drawing/2014/main" id="{1DFEBCA2-CE58-DC0F-858B-ECFEADC3BF57}"/>
              </a:ext>
            </a:extLst>
          </p:cNvPr>
          <p:cNvSpPr/>
          <p:nvPr/>
        </p:nvSpPr>
        <p:spPr bwMode="auto">
          <a:xfrm>
            <a:off x="4465836" y="2876763"/>
            <a:ext cx="691793" cy="465763"/>
          </a:xfrm>
          <a:prstGeom prst="rightArrow">
            <a:avLst>
              <a:gd name="adj1" fmla="val 32352"/>
              <a:gd name="adj2" fmla="val 70588"/>
            </a:avLst>
          </a:prstGeom>
          <a:solidFill>
            <a:srgbClr val="97A4AB"/>
          </a:solidFill>
          <a:ln w="19050" cap="flat" cmpd="sng" algn="ctr">
            <a:solidFill>
              <a:srgbClr val="97A4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65" name="Pfeil: nach rechts 19464">
            <a:extLst>
              <a:ext uri="{FF2B5EF4-FFF2-40B4-BE49-F238E27FC236}">
                <a16:creationId xmlns:a16="http://schemas.microsoft.com/office/drawing/2014/main" id="{50352DD1-9B0E-D0A4-5F7B-33AD93617E69}"/>
              </a:ext>
            </a:extLst>
          </p:cNvPr>
          <p:cNvSpPr/>
          <p:nvPr/>
        </p:nvSpPr>
        <p:spPr bwMode="auto">
          <a:xfrm rot="10800000">
            <a:off x="7381413" y="2860780"/>
            <a:ext cx="691793" cy="465763"/>
          </a:xfrm>
          <a:prstGeom prst="rightArrow">
            <a:avLst>
              <a:gd name="adj1" fmla="val 32352"/>
              <a:gd name="adj2" fmla="val 70588"/>
            </a:avLst>
          </a:prstGeom>
          <a:solidFill>
            <a:srgbClr val="97A4AB"/>
          </a:solidFill>
          <a:ln w="19050" cap="flat" cmpd="sng" algn="ctr">
            <a:solidFill>
              <a:srgbClr val="97A4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66" name="Pfeil: nach rechts 19465">
            <a:extLst>
              <a:ext uri="{FF2B5EF4-FFF2-40B4-BE49-F238E27FC236}">
                <a16:creationId xmlns:a16="http://schemas.microsoft.com/office/drawing/2014/main" id="{0F703A1F-0F31-C09F-6408-329AE9793955}"/>
              </a:ext>
            </a:extLst>
          </p:cNvPr>
          <p:cNvSpPr/>
          <p:nvPr/>
        </p:nvSpPr>
        <p:spPr bwMode="auto">
          <a:xfrm rot="16200000">
            <a:off x="5984128" y="4119936"/>
            <a:ext cx="513709" cy="465763"/>
          </a:xfrm>
          <a:prstGeom prst="rightArrow">
            <a:avLst>
              <a:gd name="adj1" fmla="val 32352"/>
              <a:gd name="adj2" fmla="val 55882"/>
            </a:avLst>
          </a:prstGeom>
          <a:solidFill>
            <a:srgbClr val="97A4AB"/>
          </a:solidFill>
          <a:ln w="19050" cap="flat" cmpd="sng" algn="ctr">
            <a:solidFill>
              <a:srgbClr val="97A4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chemeClr val="accent2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9467" name="Rechteck: abgerundete Ecken 19466">
            <a:extLst>
              <a:ext uri="{FF2B5EF4-FFF2-40B4-BE49-F238E27FC236}">
                <a16:creationId xmlns:a16="http://schemas.microsoft.com/office/drawing/2014/main" id="{259D0995-4D52-FE52-7EFD-D084E1D5D39A}"/>
              </a:ext>
            </a:extLst>
          </p:cNvPr>
          <p:cNvSpPr/>
          <p:nvPr/>
        </p:nvSpPr>
        <p:spPr bwMode="auto">
          <a:xfrm>
            <a:off x="5182361" y="1424311"/>
            <a:ext cx="2016224" cy="67207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Brückenlast-</a:t>
            </a:r>
            <a:b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de-DE" sz="1600" b="1" dirty="0" err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modell</a:t>
            </a:r>
            <a:r>
              <a:rPr lang="de-DE" sz="1600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Bestandsbrücke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980AEB9-F670-3389-44B6-7714FC5DB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67" y="452669"/>
            <a:ext cx="10223055" cy="864096"/>
          </a:xfrm>
        </p:spPr>
        <p:txBody>
          <a:bodyPr/>
          <a:lstStyle/>
          <a:p>
            <a:r>
              <a:rPr lang="de-AT" sz="2800" dirty="0">
                <a:solidFill>
                  <a:schemeClr val="tx2"/>
                </a:solidFill>
              </a:rPr>
              <a:t>Ausblick</a:t>
            </a:r>
            <a:br>
              <a:rPr lang="de-AT" sz="2800" dirty="0"/>
            </a:br>
            <a:r>
              <a:rPr lang="de-AT" dirty="0"/>
              <a:t>FFG- VIF-Dach </a:t>
            </a:r>
            <a:r>
              <a:rPr lang="de-DE" altLang="de-DE" dirty="0"/>
              <a:t>Projekt </a:t>
            </a:r>
            <a:r>
              <a:rPr lang="de-DE" altLang="de-DE" noProof="0" dirty="0"/>
              <a:t>„REAL-LAST“</a:t>
            </a:r>
            <a:endParaRPr lang="en-GB" altLang="de-DE" noProof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Inhaltsplatzhalter 10"/>
          <p:cNvSpPr>
            <a:spLocks noGrp="1"/>
          </p:cNvSpPr>
          <p:nvPr>
            <p:ph sz="quarter" idx="12"/>
          </p:nvPr>
        </p:nvSpPr>
        <p:spPr>
          <a:xfrm>
            <a:off x="706967" y="1156552"/>
            <a:ext cx="10780613" cy="4957368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1333" dirty="0"/>
              <a:t>[1] - G. Sedlacek, G. Merzenich, M. Paschen, A. </a:t>
            </a:r>
            <a:r>
              <a:rPr lang="de-DE" altLang="de-DE" sz="1333" dirty="0" err="1"/>
              <a:t>Bruls</a:t>
            </a:r>
            <a:r>
              <a:rPr lang="de-DE" altLang="de-DE" sz="1333" dirty="0"/>
              <a:t>, L. </a:t>
            </a:r>
            <a:r>
              <a:rPr lang="de-DE" altLang="de-DE" sz="1333" dirty="0" err="1"/>
              <a:t>Sanpaolesi</a:t>
            </a:r>
            <a:r>
              <a:rPr lang="de-DE" altLang="de-DE" sz="1333" dirty="0"/>
              <a:t>, P. Croce, J.A. </a:t>
            </a:r>
            <a:r>
              <a:rPr lang="de-DE" altLang="de-DE" sz="1333" dirty="0" err="1"/>
              <a:t>Calgaro</a:t>
            </a:r>
            <a:r>
              <a:rPr lang="de-DE" altLang="de-DE" sz="1333" dirty="0"/>
              <a:t>, M. Pratt, Jacob, M. </a:t>
            </a:r>
            <a:r>
              <a:rPr lang="de-DE" altLang="de-DE" sz="1333" dirty="0" err="1"/>
              <a:t>Leendertz</a:t>
            </a:r>
            <a:r>
              <a:rPr lang="de-DE" altLang="de-DE" sz="1333" dirty="0"/>
              <a:t>, v. de Boer, A. </a:t>
            </a:r>
            <a:r>
              <a:rPr lang="de-DE" altLang="de-DE" sz="1333" dirty="0" err="1"/>
              <a:t>Vrouwenfelder</a:t>
            </a:r>
            <a:r>
              <a:rPr lang="de-DE" altLang="de-DE" sz="1333" dirty="0"/>
              <a:t>, G. </a:t>
            </a:r>
            <a:r>
              <a:rPr lang="de-DE" altLang="de-DE" sz="1333" dirty="0" err="1"/>
              <a:t>Hanswille</a:t>
            </a:r>
            <a:r>
              <a:rPr lang="de-DE" altLang="de-DE" sz="1333" dirty="0"/>
              <a:t>: </a:t>
            </a:r>
            <a:r>
              <a:rPr lang="en-US" altLang="de-DE" sz="1333" i="1" dirty="0"/>
              <a:t>Background document to EN 1991- Part 2 - Traffic loads for road bridges – and consequences for the design</a:t>
            </a:r>
            <a:r>
              <a:rPr lang="en-US" altLang="de-DE" sz="1333" dirty="0"/>
              <a:t>. JRC Scientific and Technical Reports, 2008.</a:t>
            </a:r>
          </a:p>
          <a:p>
            <a:pPr marL="0" indent="0">
              <a:buNone/>
            </a:pPr>
            <a:r>
              <a:rPr lang="en-US" altLang="de-DE" sz="1333" dirty="0"/>
              <a:t>[2] - Josef Karl Kraus: </a:t>
            </a:r>
            <a:r>
              <a:rPr lang="de-DE" altLang="de-DE" sz="1333" i="1" dirty="0"/>
              <a:t>Zur analytischen Herleitung von Verkehrslastmodellen für die Tragfähigkeit und Ermüdung von Straßenbrücken</a:t>
            </a:r>
            <a:r>
              <a:rPr lang="de-DE" altLang="de-DE" sz="1333" dirty="0"/>
              <a:t>. Dissertation, TU Berlin, 2021.</a:t>
            </a:r>
          </a:p>
          <a:p>
            <a:pPr marL="0" indent="0">
              <a:buNone/>
            </a:pPr>
            <a:r>
              <a:rPr lang="de-DE" altLang="de-DE" sz="1333" dirty="0"/>
              <a:t>[3] - Jan F. Eichner: </a:t>
            </a:r>
            <a:r>
              <a:rPr lang="de-DE" altLang="de-DE" sz="1333" i="1" dirty="0"/>
              <a:t>Über die Statistik der Maximalwerte und Wiederkehrintervalle in langzeitkorrelierten Systemen</a:t>
            </a:r>
            <a:r>
              <a:rPr lang="de-DE" altLang="de-DE" sz="1333" dirty="0"/>
              <a:t>. Dissertation, Justus-Liebig-Universität Gießen, 2006.</a:t>
            </a:r>
          </a:p>
          <a:p>
            <a:pPr marL="0" indent="0">
              <a:buNone/>
            </a:pPr>
            <a:r>
              <a:rPr lang="de-DE" altLang="de-DE" sz="1333" dirty="0"/>
              <a:t>[4] - Thomas </a:t>
            </a:r>
            <a:r>
              <a:rPr lang="de-DE" altLang="de-DE" sz="1333" dirty="0" err="1"/>
              <a:t>Braml</a:t>
            </a:r>
            <a:r>
              <a:rPr lang="de-DE" altLang="de-DE" sz="1333" dirty="0"/>
              <a:t>: </a:t>
            </a:r>
            <a:r>
              <a:rPr lang="de-DE" altLang="de-DE" sz="1333" i="1" dirty="0"/>
              <a:t>Zur Beurteilung der Zuverlässigkeit von Massivbrücken auf der Grundlage der Ergebnisse von Überprüfungen am Bauwerk</a:t>
            </a:r>
            <a:r>
              <a:rPr lang="de-DE" altLang="de-DE" sz="1333" dirty="0"/>
              <a:t>, Dissertation, Universität der Bundeswehr München, 2010.</a:t>
            </a:r>
          </a:p>
          <a:p>
            <a:pPr marL="0" indent="0">
              <a:buNone/>
            </a:pPr>
            <a:r>
              <a:rPr lang="de-DE" altLang="de-DE" sz="1333" dirty="0"/>
              <a:t>[5] - David </a:t>
            </a:r>
            <a:r>
              <a:rPr lang="de-DE" altLang="de-DE" sz="1333" dirty="0" err="1"/>
              <a:t>Kollenhofer</a:t>
            </a:r>
            <a:r>
              <a:rPr lang="de-DE" altLang="de-DE" sz="1333" dirty="0"/>
              <a:t>: </a:t>
            </a:r>
            <a:r>
              <a:rPr lang="de-DE" altLang="de-DE" sz="1333" i="1" dirty="0"/>
              <a:t>ASFINAGs </a:t>
            </a:r>
            <a:r>
              <a:rPr lang="de-DE" altLang="de-DE" sz="1333" i="1" dirty="0" err="1"/>
              <a:t>way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to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collaborate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with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public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enforcement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entities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to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increase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road</a:t>
            </a:r>
            <a:r>
              <a:rPr lang="de-DE" altLang="de-DE" sz="1333" i="1" dirty="0"/>
              <a:t> </a:t>
            </a:r>
            <a:r>
              <a:rPr lang="de-DE" altLang="de-DE" sz="1333" i="1" dirty="0" err="1"/>
              <a:t>safety</a:t>
            </a:r>
            <a:r>
              <a:rPr lang="de-DE" altLang="de-DE" sz="1333" i="1" dirty="0"/>
              <a:t> on </a:t>
            </a:r>
            <a:r>
              <a:rPr lang="de-DE" altLang="de-DE" sz="1333" i="1" dirty="0" err="1"/>
              <a:t>its</a:t>
            </a:r>
            <a:r>
              <a:rPr lang="de-DE" altLang="de-DE" sz="1333" i="1" dirty="0"/>
              <a:t> network</a:t>
            </a:r>
            <a:r>
              <a:rPr lang="de-DE" altLang="de-DE" sz="1333" dirty="0"/>
              <a:t>, </a:t>
            </a:r>
            <a:r>
              <a:rPr lang="de-DE" altLang="de-DE" sz="1333" dirty="0" err="1"/>
              <a:t>presentation</a:t>
            </a:r>
            <a:r>
              <a:rPr lang="de-DE" altLang="de-DE" sz="1333" dirty="0"/>
              <a:t>, Newport, 17.6.2016</a:t>
            </a:r>
          </a:p>
          <a:p>
            <a:pPr marL="0" indent="0">
              <a:buNone/>
            </a:pPr>
            <a:r>
              <a:rPr lang="de-DE" altLang="de-DE" sz="1333" dirty="0"/>
              <a:t>[6] - U. Freundt, R. Kaschner: </a:t>
            </a:r>
            <a:r>
              <a:rPr lang="de-DE" altLang="de-DE" sz="1333" i="1" dirty="0"/>
              <a:t>Lastmodelle für die Nachrechnung von Brücken</a:t>
            </a:r>
            <a:r>
              <a:rPr lang="de-DE" altLang="de-DE" sz="1333" dirty="0"/>
              <a:t>, Nachrechnung bestehender Brücken – Tagungsband 2021, Bundesanstalt für Straßenwesen, Bergisch Gladbach, September 2021</a:t>
            </a:r>
          </a:p>
          <a:p>
            <a:pPr marL="0" indent="0">
              <a:buNone/>
            </a:pPr>
            <a:r>
              <a:rPr lang="de-DE" altLang="de-DE" sz="1333" dirty="0"/>
              <a:t>[7] - M. Schmidmeier, K.G. Schütz, R. Ehmann, U. </a:t>
            </a:r>
            <a:r>
              <a:rPr lang="de-DE" altLang="de-DE" sz="1333" dirty="0" err="1"/>
              <a:t>Willberg</a:t>
            </a:r>
            <a:r>
              <a:rPr lang="de-DE" altLang="de-DE" sz="1333" dirty="0"/>
              <a:t>: </a:t>
            </a:r>
            <a:r>
              <a:rPr lang="de-DE" altLang="de-DE" sz="1333" i="1" dirty="0"/>
              <a:t>Nachrechnung bestehender Straßenbrücken auf Grundlage messbasierter Lastmodelle</a:t>
            </a:r>
            <a:r>
              <a:rPr lang="de-DE" altLang="de-DE" sz="1333" dirty="0"/>
              <a:t>, Bauingenieur, April 2017.</a:t>
            </a:r>
          </a:p>
          <a:p>
            <a:pPr marL="0" indent="0">
              <a:buNone/>
            </a:pPr>
            <a:r>
              <a:rPr lang="de-DE" altLang="de-DE" sz="1333" dirty="0"/>
              <a:t>[8] - H. Hartl: </a:t>
            </a:r>
            <a:r>
              <a:rPr lang="de-DE" altLang="de-DE" sz="1333" i="1" dirty="0"/>
              <a:t>Lastmodell für Brücken gemäß tatsächlichem Verkehr</a:t>
            </a:r>
            <a:r>
              <a:rPr lang="de-DE" altLang="de-DE" sz="1333" dirty="0"/>
              <a:t>, Baustatik - Baupraxis 12, </a:t>
            </a:r>
            <a:r>
              <a:rPr lang="de-DE" altLang="de-DE" sz="1333" dirty="0" err="1"/>
              <a:t>Bletzinger</a:t>
            </a:r>
            <a:r>
              <a:rPr lang="de-DE" altLang="de-DE" sz="1333" dirty="0"/>
              <a:t> K.U., </a:t>
            </a:r>
            <a:r>
              <a:rPr lang="de-DE" altLang="de-DE" sz="1333" dirty="0" err="1"/>
              <a:t>Gebbeken</a:t>
            </a:r>
            <a:r>
              <a:rPr lang="de-DE" altLang="de-DE" sz="1333" dirty="0"/>
              <a:t> N., Fisch R. (Hrsg.), TU München, </a:t>
            </a:r>
            <a:r>
              <a:rPr lang="de-DE" altLang="de-DE" sz="1333" dirty="0" err="1"/>
              <a:t>UniBw</a:t>
            </a:r>
            <a:r>
              <a:rPr lang="de-DE" altLang="de-DE" sz="1333" dirty="0"/>
              <a:t> München, 2014, pp 415-422</a:t>
            </a:r>
          </a:p>
          <a:p>
            <a:pPr marL="0" indent="0">
              <a:buNone/>
            </a:pPr>
            <a:r>
              <a:rPr lang="de-DE" altLang="de-DE" sz="1333" dirty="0"/>
              <a:t>[9] - R. Kaschner, W. </a:t>
            </a:r>
            <a:r>
              <a:rPr lang="de-DE" altLang="de-DE" sz="1333" dirty="0" err="1"/>
              <a:t>Buschmeyer</a:t>
            </a:r>
            <a:r>
              <a:rPr lang="de-DE" altLang="de-DE" sz="1333" dirty="0"/>
              <a:t>, M. Schnellenbach-Held, P. </a:t>
            </a:r>
            <a:r>
              <a:rPr lang="de-DE" altLang="de-DE" sz="1333" dirty="0" err="1"/>
              <a:t>Lubasch</a:t>
            </a:r>
            <a:r>
              <a:rPr lang="de-DE" altLang="de-DE" sz="1333" dirty="0"/>
              <a:t>, J. Grünberg, M. Hansen, J.P. Liebig, K. Geißler: </a:t>
            </a:r>
            <a:r>
              <a:rPr lang="de-DE" altLang="de-DE" sz="1333" i="1" dirty="0"/>
              <a:t>Auswirkungen des Schwerlastverkehrs auf die Brücken der Bundesfernstraßen</a:t>
            </a:r>
            <a:r>
              <a:rPr lang="de-DE" altLang="de-DE" sz="1333" dirty="0"/>
              <a:t>, Berichte der Bundesanstalt für Straßenwesen (</a:t>
            </a:r>
            <a:r>
              <a:rPr lang="de-DE" altLang="de-DE" sz="1333" dirty="0" err="1"/>
              <a:t>bast</a:t>
            </a:r>
            <a:r>
              <a:rPr lang="de-DE" altLang="de-DE" sz="1333" dirty="0"/>
              <a:t>), Heft B 68</a:t>
            </a:r>
          </a:p>
          <a:p>
            <a:pPr marL="0" indent="0">
              <a:buNone/>
            </a:pPr>
            <a:r>
              <a:rPr lang="de-DE" altLang="de-DE" sz="1333" dirty="0"/>
              <a:t>[10] - U. Freundt, S. Böning: </a:t>
            </a:r>
            <a:r>
              <a:rPr lang="de-DE" altLang="de-DE" sz="1333" i="1" dirty="0"/>
              <a:t>Anpassung von DIN-Fachberichten „Brücken“ an Eurocodes</a:t>
            </a:r>
            <a:r>
              <a:rPr lang="de-DE" altLang="de-DE" sz="1333" dirty="0"/>
              <a:t>, Berichte der Bundesanstalt für Straßenwesen, Heft B77, BAST, Bergisch Gladbach, Germany, 2011</a:t>
            </a:r>
          </a:p>
        </p:txBody>
      </p:sp>
      <p:sp>
        <p:nvSpPr>
          <p:cNvPr id="17409" name="Titel 8"/>
          <p:cNvSpPr>
            <a:spLocks noGrp="1"/>
          </p:cNvSpPr>
          <p:nvPr>
            <p:ph type="title"/>
          </p:nvPr>
        </p:nvSpPr>
        <p:spPr>
          <a:xfrm>
            <a:off x="706967" y="356659"/>
            <a:ext cx="8365364" cy="521883"/>
          </a:xfrm>
        </p:spPr>
        <p:txBody>
          <a:bodyPr/>
          <a:lstStyle/>
          <a:p>
            <a:r>
              <a:rPr lang="de-DE" altLang="de-DE" dirty="0"/>
              <a:t>Literatur </a:t>
            </a:r>
          </a:p>
        </p:txBody>
      </p:sp>
    </p:spTree>
    <p:extLst>
      <p:ext uri="{BB962C8B-B14F-4D97-AF65-F5344CB8AC3E}">
        <p14:creationId xmlns:p14="http://schemas.microsoft.com/office/powerpoint/2010/main" val="383096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65" y="3297783"/>
            <a:ext cx="4851909" cy="213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Übersicht - A22 Nordbrücke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Verbundtragwerk mit drei Hauptträger</a:t>
            </a:r>
          </a:p>
          <a:p>
            <a:r>
              <a:rPr lang="de-AT" dirty="0"/>
              <a:t>3 Felder mit 25m, 48m und 35m Spannweite</a:t>
            </a:r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BrückenÜbersicht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Kaibrücke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81250" y="3886200"/>
            <a:ext cx="6477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Linke Spur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341431" y="3886196"/>
            <a:ext cx="7381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Rechte Spur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60516" y="3886198"/>
            <a:ext cx="6477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94241" y="3886437"/>
            <a:ext cx="8873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Abbiege-Spur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07" y="3297783"/>
            <a:ext cx="2232343" cy="238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92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EF774-D3DB-4CB8-AA52-C26A7D51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FrageN?</a:t>
            </a:r>
            <a:br>
              <a:rPr lang="de-AT"/>
            </a:br>
            <a:r>
              <a:rPr lang="de-AT"/>
              <a:t>Wir sind für sie da!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73DA72-ED92-41DE-B89E-3692237022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5878" y="830942"/>
            <a:ext cx="5135336" cy="4557486"/>
          </a:xfrm>
        </p:spPr>
        <p:txBody>
          <a:bodyPr/>
          <a:lstStyle/>
          <a:p>
            <a:r>
              <a:rPr lang="de-DE" b="1" dirty="0"/>
              <a:t>DI(FH) DI Dr. Thomas Moser</a:t>
            </a:r>
          </a:p>
          <a:p>
            <a:r>
              <a:rPr lang="de-DE" dirty="0"/>
              <a:t>Experte Konstruktiver Ingenieurbau</a:t>
            </a:r>
          </a:p>
          <a:p>
            <a:r>
              <a:rPr lang="de-DE" dirty="0"/>
              <a:t>thomas.moser@asfinag.at</a:t>
            </a:r>
          </a:p>
          <a:p>
            <a:r>
              <a:rPr lang="de-DE" dirty="0"/>
              <a:t>Mobil: 0664 60108 17447</a:t>
            </a:r>
          </a:p>
          <a:p>
            <a:endParaRPr lang="de-DE" dirty="0"/>
          </a:p>
          <a:p>
            <a:r>
              <a:rPr lang="en-US" b="1" dirty="0"/>
              <a:t>DI Dr. ALOIS VORWAGNER</a:t>
            </a:r>
            <a:b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Senior Research Engineer</a:t>
            </a:r>
            <a:br>
              <a:rPr lang="en-US" dirty="0"/>
            </a:br>
            <a:r>
              <a:rPr lang="de-DE" dirty="0"/>
              <a:t>Teamleiter: Baudynamik- &amp; </a:t>
            </a:r>
            <a:br>
              <a:rPr lang="de-DE" dirty="0"/>
            </a:br>
            <a:r>
              <a:rPr lang="de-DE" dirty="0" err="1"/>
              <a:t>Bauwerksassessment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alois.vorwagner@ait.ac.at</a:t>
            </a:r>
            <a:r>
              <a:rPr lang="en-US" dirty="0"/>
              <a:t> </a:t>
            </a:r>
          </a:p>
          <a:p>
            <a:r>
              <a:rPr lang="en-US" dirty="0"/>
              <a:t>Mobil:0664 8896 49 24</a:t>
            </a:r>
          </a:p>
          <a:p>
            <a:br>
              <a:rPr lang="en-US" dirty="0"/>
            </a:br>
            <a:r>
              <a:rPr lang="de-DE" sz="1400" u="sng" kern="0" dirty="0">
                <a:solidFill>
                  <a:srgbClr val="0070C0"/>
                </a:solidFill>
              </a:rPr>
              <a:t>https://www.ait.ac.at/themen/baudynamik-und-bauwerksbewertung/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924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Übersicht - A22 Nordbrücke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Verbundtragwerk mit zwei Hauptträger</a:t>
            </a:r>
          </a:p>
          <a:p>
            <a:r>
              <a:rPr lang="de-AT" dirty="0"/>
              <a:t>4 Felder mit je ca. 83m</a:t>
            </a:r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BrückenÜbersicht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Strombrücke</a:t>
            </a:r>
          </a:p>
        </p:txBody>
      </p:sp>
      <p:pic>
        <p:nvPicPr>
          <p:cNvPr id="12" name="Grafik 11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3465829"/>
            <a:ext cx="3686176" cy="20681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/>
          <p:cNvSpPr txBox="1"/>
          <p:nvPr/>
        </p:nvSpPr>
        <p:spPr>
          <a:xfrm>
            <a:off x="2381250" y="3886200"/>
            <a:ext cx="6477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Linke Spur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71837" y="3886199"/>
            <a:ext cx="7381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Rechte Spur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162424" y="3886198"/>
            <a:ext cx="6477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282E851-6F81-47A8-B768-314F39BF31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67426" y="3356214"/>
            <a:ext cx="4448174" cy="21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4" y="3649026"/>
            <a:ext cx="5676901" cy="2344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Übersicht - A22 Nordbrücke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Spannbetontragwerk – 2-stegiger Plattenbalken</a:t>
            </a:r>
          </a:p>
          <a:p>
            <a:r>
              <a:rPr lang="de-AT" dirty="0"/>
              <a:t>7 Felder mit je ca. 32m Spannweite</a:t>
            </a:r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BrückenÜbersicht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Flutbrücke 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38450" y="3304772"/>
            <a:ext cx="6477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Linke Spur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27565" y="3304772"/>
            <a:ext cx="7381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Rechte Spur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60516" y="3886198"/>
            <a:ext cx="6477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46613" y="3336850"/>
            <a:ext cx="56158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81" y="3336850"/>
            <a:ext cx="3832004" cy="2398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45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Übersicht - A22 Nordbrücke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Spannbetontragwerk – 3-stegiger Plattenbalken</a:t>
            </a:r>
          </a:p>
          <a:p>
            <a:r>
              <a:rPr lang="de-AT" dirty="0"/>
              <a:t>8 Felder mit je ca. 32m Spannweite</a:t>
            </a:r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BrückenÜbersicht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Flutbrücke 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692453" y="3304772"/>
            <a:ext cx="6477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Linke Spur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79865" y="3307200"/>
            <a:ext cx="7381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Rechte Spur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60516" y="3886198"/>
            <a:ext cx="6477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93328" y="3339446"/>
            <a:ext cx="56158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PS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53" y="3784903"/>
            <a:ext cx="5634224" cy="197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feld 18"/>
          <p:cNvSpPr txBox="1"/>
          <p:nvPr/>
        </p:nvSpPr>
        <p:spPr>
          <a:xfrm>
            <a:off x="5058946" y="3304771"/>
            <a:ext cx="94717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400" dirty="0"/>
              <a:t>Einfädel-spur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17" y="3339446"/>
            <a:ext cx="3966977" cy="2219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4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b="9275"/>
          <a:stretch/>
        </p:blipFill>
        <p:spPr>
          <a:xfrm flipH="1">
            <a:off x="6763059" y="3428442"/>
            <a:ext cx="3325168" cy="30167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Zielsetzung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Statistische Aufbereitung der örtlichen Verkehrseigenschaften unter Einbezug von Messdaten</a:t>
            </a:r>
          </a:p>
          <a:p>
            <a:r>
              <a:rPr lang="de-AT" dirty="0"/>
              <a:t>Referenzieren zur Normbelastung, Schnittgrößenvergleich mit LM1 und informativ mit dem Vergleichswert nach KFG-Modell gemäß ÖN B 4008-2</a:t>
            </a:r>
          </a:p>
          <a:p>
            <a:r>
              <a:rPr lang="de-AT" dirty="0"/>
              <a:t>Bestimmung der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-Faktoren bzw. eines KFG-Vergleichswertes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Formulierung von Empfehlungen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Entwicklung eines realen Lastmodells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818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9DB97-F117-B183-A8B8-725E9D10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Ausgangslage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DE12EB-A66D-A48C-4A9E-2FAD5B77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49" y="2426652"/>
            <a:ext cx="10115551" cy="365125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Eurocode-Normenreihe, insbesondere EN 1991-2, liefert Verkehrslastmodell für den Neubau von Straßenbrücken basierend auf Verkehrsdaten aus Messungen u.a. aus Auxerre [1]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Bestehende Straßenbrücken wurden nach den zum Zeitpunkt der Planung gültigen nationalen Normen gebaut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Die Nachrechnung von Bestandsbrücken erfordert in Österreich </a:t>
            </a:r>
            <a:r>
              <a:rPr lang="de-DE" dirty="0">
                <a:solidFill>
                  <a:srgbClr val="374151"/>
                </a:solidFill>
                <a:latin typeface="Söhne"/>
              </a:rPr>
              <a:t>für das hochrangige Netz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 Lastniveau von mindestens 80% der Verkehrslasten nach EN 1991-2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Neue Norm B 4008-2 beinhaltet moderne probabilistische Methoden und Sondermethoden wie Einbezug von Verkehrsmessdaten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Diese Sondermethoden werden aufgrund ihrer Komplexität selten angewendet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7B0EB5-E55C-28AD-1152-36C9973FC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>
                <a:solidFill>
                  <a:schemeClr val="tx2"/>
                </a:solidFill>
              </a:rPr>
              <a:t>Entwicklung eines realen Lastmodells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E2F7E1-1BFE-856A-1007-E4420CF775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DF0689-8B12-2E9C-A7E2-E650EC7FF6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7D1CCB-EEEF-93FC-D998-5DDB2A6E0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87" t="53811" r="37545" b="31805"/>
          <a:stretch/>
        </p:blipFill>
        <p:spPr>
          <a:xfrm>
            <a:off x="9570535" y="1003758"/>
            <a:ext cx="2062254" cy="1207977"/>
          </a:xfrm>
          <a:prstGeom prst="rect">
            <a:avLst/>
          </a:prstGeom>
          <a:noFill/>
          <a:ln w="952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F6EB0E3-1B81-6CBD-E979-B2C3AEBA7CC8}"/>
              </a:ext>
            </a:extLst>
          </p:cNvPr>
          <p:cNvSpPr/>
          <p:nvPr/>
        </p:nvSpPr>
        <p:spPr bwMode="auto">
          <a:xfrm>
            <a:off x="10024829" y="2110152"/>
            <a:ext cx="157213" cy="95233"/>
          </a:xfrm>
          <a:custGeom>
            <a:avLst/>
            <a:gdLst>
              <a:gd name="connsiteX0" fmla="*/ 0 w 213360"/>
              <a:gd name="connsiteY0" fmla="*/ 102870 h 102870"/>
              <a:gd name="connsiteX1" fmla="*/ 213360 w 213360"/>
              <a:gd name="connsiteY1" fmla="*/ 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360" h="102870">
                <a:moveTo>
                  <a:pt x="0" y="102870"/>
                </a:moveTo>
                <a:cubicBezTo>
                  <a:pt x="80010" y="72390"/>
                  <a:pt x="160020" y="41910"/>
                  <a:pt x="213360" y="0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F16CA88-2976-FFE0-8CA9-0444F1D99C2B}"/>
              </a:ext>
            </a:extLst>
          </p:cNvPr>
          <p:cNvSpPr/>
          <p:nvPr/>
        </p:nvSpPr>
        <p:spPr bwMode="auto">
          <a:xfrm>
            <a:off x="10209477" y="1484699"/>
            <a:ext cx="421745" cy="724214"/>
          </a:xfrm>
          <a:custGeom>
            <a:avLst/>
            <a:gdLst>
              <a:gd name="connsiteX0" fmla="*/ 0 w 1184910"/>
              <a:gd name="connsiteY0" fmla="*/ 748578 h 763818"/>
              <a:gd name="connsiteX1" fmla="*/ 160020 w 1184910"/>
              <a:gd name="connsiteY1" fmla="*/ 725718 h 763818"/>
              <a:gd name="connsiteX2" fmla="*/ 327660 w 1184910"/>
              <a:gd name="connsiteY2" fmla="*/ 592368 h 763818"/>
              <a:gd name="connsiteX3" fmla="*/ 396240 w 1184910"/>
              <a:gd name="connsiteY3" fmla="*/ 489498 h 763818"/>
              <a:gd name="connsiteX4" fmla="*/ 502920 w 1184910"/>
              <a:gd name="connsiteY4" fmla="*/ 272328 h 763818"/>
              <a:gd name="connsiteX5" fmla="*/ 560070 w 1184910"/>
              <a:gd name="connsiteY5" fmla="*/ 89448 h 763818"/>
              <a:gd name="connsiteX6" fmla="*/ 590550 w 1184910"/>
              <a:gd name="connsiteY6" fmla="*/ 17058 h 763818"/>
              <a:gd name="connsiteX7" fmla="*/ 601980 w 1184910"/>
              <a:gd name="connsiteY7" fmla="*/ 1818 h 763818"/>
              <a:gd name="connsiteX8" fmla="*/ 659130 w 1184910"/>
              <a:gd name="connsiteY8" fmla="*/ 47538 h 763818"/>
              <a:gd name="connsiteX9" fmla="*/ 681990 w 1184910"/>
              <a:gd name="connsiteY9" fmla="*/ 116118 h 763818"/>
              <a:gd name="connsiteX10" fmla="*/ 750570 w 1184910"/>
              <a:gd name="connsiteY10" fmla="*/ 287568 h 763818"/>
              <a:gd name="connsiteX11" fmla="*/ 788670 w 1184910"/>
              <a:gd name="connsiteY11" fmla="*/ 390438 h 763818"/>
              <a:gd name="connsiteX12" fmla="*/ 868680 w 1184910"/>
              <a:gd name="connsiteY12" fmla="*/ 527598 h 763818"/>
              <a:gd name="connsiteX13" fmla="*/ 975360 w 1184910"/>
              <a:gd name="connsiteY13" fmla="*/ 657138 h 763818"/>
              <a:gd name="connsiteX14" fmla="*/ 1070610 w 1184910"/>
              <a:gd name="connsiteY14" fmla="*/ 702858 h 763818"/>
              <a:gd name="connsiteX15" fmla="*/ 1184910 w 1184910"/>
              <a:gd name="connsiteY15" fmla="*/ 763818 h 763818"/>
              <a:gd name="connsiteX16" fmla="*/ 1184910 w 1184910"/>
              <a:gd name="connsiteY16" fmla="*/ 763818 h 7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84910" h="763818">
                <a:moveTo>
                  <a:pt x="0" y="748578"/>
                </a:moveTo>
                <a:cubicBezTo>
                  <a:pt x="52705" y="750165"/>
                  <a:pt x="105410" y="751753"/>
                  <a:pt x="160020" y="725718"/>
                </a:cubicBezTo>
                <a:cubicBezTo>
                  <a:pt x="214630" y="699683"/>
                  <a:pt x="288290" y="631738"/>
                  <a:pt x="327660" y="592368"/>
                </a:cubicBezTo>
                <a:cubicBezTo>
                  <a:pt x="367030" y="552998"/>
                  <a:pt x="367030" y="542838"/>
                  <a:pt x="396240" y="489498"/>
                </a:cubicBezTo>
                <a:cubicBezTo>
                  <a:pt x="425450" y="436158"/>
                  <a:pt x="475615" y="339003"/>
                  <a:pt x="502920" y="272328"/>
                </a:cubicBezTo>
                <a:cubicBezTo>
                  <a:pt x="530225" y="205653"/>
                  <a:pt x="545465" y="131993"/>
                  <a:pt x="560070" y="89448"/>
                </a:cubicBezTo>
                <a:cubicBezTo>
                  <a:pt x="574675" y="46903"/>
                  <a:pt x="583565" y="31663"/>
                  <a:pt x="590550" y="17058"/>
                </a:cubicBezTo>
                <a:cubicBezTo>
                  <a:pt x="597535" y="2453"/>
                  <a:pt x="590550" y="-3262"/>
                  <a:pt x="601980" y="1818"/>
                </a:cubicBezTo>
                <a:cubicBezTo>
                  <a:pt x="613410" y="6898"/>
                  <a:pt x="645795" y="28488"/>
                  <a:pt x="659130" y="47538"/>
                </a:cubicBezTo>
                <a:cubicBezTo>
                  <a:pt x="672465" y="66588"/>
                  <a:pt x="666750" y="76113"/>
                  <a:pt x="681990" y="116118"/>
                </a:cubicBezTo>
                <a:cubicBezTo>
                  <a:pt x="697230" y="156123"/>
                  <a:pt x="732790" y="241848"/>
                  <a:pt x="750570" y="287568"/>
                </a:cubicBezTo>
                <a:cubicBezTo>
                  <a:pt x="768350" y="333288"/>
                  <a:pt x="768985" y="350433"/>
                  <a:pt x="788670" y="390438"/>
                </a:cubicBezTo>
                <a:cubicBezTo>
                  <a:pt x="808355" y="430443"/>
                  <a:pt x="837565" y="483148"/>
                  <a:pt x="868680" y="527598"/>
                </a:cubicBezTo>
                <a:cubicBezTo>
                  <a:pt x="899795" y="572048"/>
                  <a:pt x="941705" y="627928"/>
                  <a:pt x="975360" y="657138"/>
                </a:cubicBezTo>
                <a:cubicBezTo>
                  <a:pt x="1009015" y="686348"/>
                  <a:pt x="1035685" y="685078"/>
                  <a:pt x="1070610" y="702858"/>
                </a:cubicBezTo>
                <a:cubicBezTo>
                  <a:pt x="1105535" y="720638"/>
                  <a:pt x="1184910" y="763818"/>
                  <a:pt x="1184910" y="763818"/>
                </a:cubicBezTo>
                <a:lnTo>
                  <a:pt x="1184910" y="763818"/>
                </a:lnTo>
              </a:path>
            </a:pathLst>
          </a:cu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A5A5BF-01DD-53C0-6ABA-6E80AD342917}"/>
              </a:ext>
            </a:extLst>
          </p:cNvPr>
          <p:cNvSpPr txBox="1"/>
          <p:nvPr/>
        </p:nvSpPr>
        <p:spPr bwMode="auto">
          <a:xfrm>
            <a:off x="9522775" y="1727560"/>
            <a:ext cx="649131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400"/>
              </a:spcBef>
              <a:buFont typeface="Arial" charset="0"/>
              <a:buNone/>
            </a:pPr>
            <a:r>
              <a:rPr lang="de-DE" sz="1200" kern="0">
                <a:solidFill>
                  <a:schemeClr val="tx1"/>
                </a:solidFill>
              </a:rPr>
              <a:t>EFFECT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55D898-2F6E-316A-5169-9202F69E48F9}"/>
              </a:ext>
            </a:extLst>
          </p:cNvPr>
          <p:cNvSpPr txBox="1"/>
          <p:nvPr/>
        </p:nvSpPr>
        <p:spPr bwMode="auto">
          <a:xfrm>
            <a:off x="10232510" y="1132353"/>
            <a:ext cx="198174" cy="19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400"/>
              </a:spcBef>
              <a:buFont typeface="Arial" charset="0"/>
              <a:buNone/>
            </a:pPr>
            <a:r>
              <a:rPr lang="de-DE" sz="1400" kern="0" dirty="0" err="1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de-DE" sz="1400" kern="0" baseline="-25000" dirty="0" err="1">
                <a:solidFill>
                  <a:schemeClr val="tx1"/>
                </a:solidFill>
              </a:rPr>
              <a:t>E</a:t>
            </a:r>
            <a:endParaRPr lang="de-DE" sz="1400" kern="0" baseline="-25000" dirty="0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D95C1F-56DC-DA62-68F2-1D64C5200E82}"/>
              </a:ext>
            </a:extLst>
          </p:cNvPr>
          <p:cNvSpPr txBox="1"/>
          <p:nvPr/>
        </p:nvSpPr>
        <p:spPr bwMode="auto">
          <a:xfrm>
            <a:off x="10415959" y="1113768"/>
            <a:ext cx="209047" cy="2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400"/>
              </a:spcBef>
              <a:buFont typeface="Arial" charset="0"/>
              <a:buNone/>
            </a:pPr>
            <a:r>
              <a:rPr lang="de-DE" sz="2000" b="1" kern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471A173-EB2F-13C1-ED1F-2285687B686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827330" y="1065140"/>
            <a:ext cx="262397" cy="5372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28B0F776-0755-8C10-9E7F-B1C33F3481C4}"/>
              </a:ext>
            </a:extLst>
          </p:cNvPr>
          <p:cNvSpPr txBox="1"/>
          <p:nvPr/>
        </p:nvSpPr>
        <p:spPr bwMode="auto">
          <a:xfrm>
            <a:off x="10269000" y="585981"/>
            <a:ext cx="19171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200" kern="0" dirty="0">
                <a:solidFill>
                  <a:srgbClr val="40AA9B"/>
                </a:solidFill>
              </a:rPr>
              <a:t>Bauwerksalterung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76639EF1-4FD1-EF74-D223-B59EA904FE93}"/>
              </a:ext>
            </a:extLst>
          </p:cNvPr>
          <p:cNvSpPr/>
          <p:nvPr/>
        </p:nvSpPr>
        <p:spPr bwMode="auto">
          <a:xfrm>
            <a:off x="10441513" y="1150701"/>
            <a:ext cx="926435" cy="1035081"/>
          </a:xfrm>
          <a:custGeom>
            <a:avLst/>
            <a:gdLst>
              <a:gd name="connsiteX0" fmla="*/ 0 w 1257300"/>
              <a:gd name="connsiteY0" fmla="*/ 1113367 h 1118082"/>
              <a:gd name="connsiteX1" fmla="*/ 156633 w 1257300"/>
              <a:gd name="connsiteY1" fmla="*/ 1096434 h 1118082"/>
              <a:gd name="connsiteX2" fmla="*/ 287867 w 1257300"/>
              <a:gd name="connsiteY2" fmla="*/ 1032934 h 1118082"/>
              <a:gd name="connsiteX3" fmla="*/ 372533 w 1257300"/>
              <a:gd name="connsiteY3" fmla="*/ 889000 h 1118082"/>
              <a:gd name="connsiteX4" fmla="*/ 452967 w 1257300"/>
              <a:gd name="connsiteY4" fmla="*/ 660400 h 1118082"/>
              <a:gd name="connsiteX5" fmla="*/ 491067 w 1257300"/>
              <a:gd name="connsiteY5" fmla="*/ 512234 h 1118082"/>
              <a:gd name="connsiteX6" fmla="*/ 524933 w 1257300"/>
              <a:gd name="connsiteY6" fmla="*/ 266700 h 1118082"/>
              <a:gd name="connsiteX7" fmla="*/ 558800 w 1257300"/>
              <a:gd name="connsiteY7" fmla="*/ 97367 h 1118082"/>
              <a:gd name="connsiteX8" fmla="*/ 592667 w 1257300"/>
              <a:gd name="connsiteY8" fmla="*/ 25400 h 1118082"/>
              <a:gd name="connsiteX9" fmla="*/ 626533 w 1257300"/>
              <a:gd name="connsiteY9" fmla="*/ 0 h 1118082"/>
              <a:gd name="connsiteX10" fmla="*/ 690033 w 1257300"/>
              <a:gd name="connsiteY10" fmla="*/ 25400 h 1118082"/>
              <a:gd name="connsiteX11" fmla="*/ 728133 w 1257300"/>
              <a:gd name="connsiteY11" fmla="*/ 143934 h 1118082"/>
              <a:gd name="connsiteX12" fmla="*/ 774700 w 1257300"/>
              <a:gd name="connsiteY12" fmla="*/ 330200 h 1118082"/>
              <a:gd name="connsiteX13" fmla="*/ 842433 w 1257300"/>
              <a:gd name="connsiteY13" fmla="*/ 685800 h 1118082"/>
              <a:gd name="connsiteX14" fmla="*/ 952500 w 1257300"/>
              <a:gd name="connsiteY14" fmla="*/ 905934 h 1118082"/>
              <a:gd name="connsiteX15" fmla="*/ 1058333 w 1257300"/>
              <a:gd name="connsiteY15" fmla="*/ 1054100 h 1118082"/>
              <a:gd name="connsiteX16" fmla="*/ 1193800 w 1257300"/>
              <a:gd name="connsiteY16" fmla="*/ 1109134 h 1118082"/>
              <a:gd name="connsiteX17" fmla="*/ 1257300 w 1257300"/>
              <a:gd name="connsiteY17" fmla="*/ 1117600 h 111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7300" h="1118082">
                <a:moveTo>
                  <a:pt x="0" y="1113367"/>
                </a:moveTo>
                <a:cubicBezTo>
                  <a:pt x="54327" y="1111603"/>
                  <a:pt x="108655" y="1109839"/>
                  <a:pt x="156633" y="1096434"/>
                </a:cubicBezTo>
                <a:cubicBezTo>
                  <a:pt x="204611" y="1083029"/>
                  <a:pt x="251884" y="1067506"/>
                  <a:pt x="287867" y="1032934"/>
                </a:cubicBezTo>
                <a:cubicBezTo>
                  <a:pt x="323850" y="998362"/>
                  <a:pt x="345016" y="951089"/>
                  <a:pt x="372533" y="889000"/>
                </a:cubicBezTo>
                <a:cubicBezTo>
                  <a:pt x="400050" y="826911"/>
                  <a:pt x="433211" y="723194"/>
                  <a:pt x="452967" y="660400"/>
                </a:cubicBezTo>
                <a:cubicBezTo>
                  <a:pt x="472723" y="597606"/>
                  <a:pt x="479073" y="577851"/>
                  <a:pt x="491067" y="512234"/>
                </a:cubicBezTo>
                <a:cubicBezTo>
                  <a:pt x="503061" y="446617"/>
                  <a:pt x="513644" y="335844"/>
                  <a:pt x="524933" y="266700"/>
                </a:cubicBezTo>
                <a:cubicBezTo>
                  <a:pt x="536222" y="197556"/>
                  <a:pt x="547511" y="137584"/>
                  <a:pt x="558800" y="97367"/>
                </a:cubicBezTo>
                <a:cubicBezTo>
                  <a:pt x="570089" y="57150"/>
                  <a:pt x="581378" y="41628"/>
                  <a:pt x="592667" y="25400"/>
                </a:cubicBezTo>
                <a:cubicBezTo>
                  <a:pt x="603956" y="9172"/>
                  <a:pt x="610305" y="0"/>
                  <a:pt x="626533" y="0"/>
                </a:cubicBezTo>
                <a:cubicBezTo>
                  <a:pt x="642761" y="0"/>
                  <a:pt x="673100" y="1411"/>
                  <a:pt x="690033" y="25400"/>
                </a:cubicBezTo>
                <a:cubicBezTo>
                  <a:pt x="706966" y="49389"/>
                  <a:pt x="714022" y="93134"/>
                  <a:pt x="728133" y="143934"/>
                </a:cubicBezTo>
                <a:cubicBezTo>
                  <a:pt x="742244" y="194734"/>
                  <a:pt x="755650" y="239889"/>
                  <a:pt x="774700" y="330200"/>
                </a:cubicBezTo>
                <a:cubicBezTo>
                  <a:pt x="793750" y="420511"/>
                  <a:pt x="812800" y="589844"/>
                  <a:pt x="842433" y="685800"/>
                </a:cubicBezTo>
                <a:cubicBezTo>
                  <a:pt x="872066" y="781756"/>
                  <a:pt x="916517" y="844551"/>
                  <a:pt x="952500" y="905934"/>
                </a:cubicBezTo>
                <a:cubicBezTo>
                  <a:pt x="988483" y="967317"/>
                  <a:pt x="1018116" y="1020233"/>
                  <a:pt x="1058333" y="1054100"/>
                </a:cubicBezTo>
                <a:cubicBezTo>
                  <a:pt x="1098550" y="1087967"/>
                  <a:pt x="1160639" y="1098551"/>
                  <a:pt x="1193800" y="1109134"/>
                </a:cubicBezTo>
                <a:cubicBezTo>
                  <a:pt x="1226961" y="1119717"/>
                  <a:pt x="1241778" y="1118306"/>
                  <a:pt x="1257300" y="1117600"/>
                </a:cubicBezTo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57300"/>
                      <a:gd name="connsiteY0" fmla="*/ 1113367 h 1118082"/>
                      <a:gd name="connsiteX1" fmla="*/ 156633 w 1257300"/>
                      <a:gd name="connsiteY1" fmla="*/ 1096434 h 1118082"/>
                      <a:gd name="connsiteX2" fmla="*/ 287867 w 1257300"/>
                      <a:gd name="connsiteY2" fmla="*/ 1032934 h 1118082"/>
                      <a:gd name="connsiteX3" fmla="*/ 372533 w 1257300"/>
                      <a:gd name="connsiteY3" fmla="*/ 889000 h 1118082"/>
                      <a:gd name="connsiteX4" fmla="*/ 452967 w 1257300"/>
                      <a:gd name="connsiteY4" fmla="*/ 660400 h 1118082"/>
                      <a:gd name="connsiteX5" fmla="*/ 491067 w 1257300"/>
                      <a:gd name="connsiteY5" fmla="*/ 512234 h 1118082"/>
                      <a:gd name="connsiteX6" fmla="*/ 524933 w 1257300"/>
                      <a:gd name="connsiteY6" fmla="*/ 266700 h 1118082"/>
                      <a:gd name="connsiteX7" fmla="*/ 558800 w 1257300"/>
                      <a:gd name="connsiteY7" fmla="*/ 97367 h 1118082"/>
                      <a:gd name="connsiteX8" fmla="*/ 592667 w 1257300"/>
                      <a:gd name="connsiteY8" fmla="*/ 25400 h 1118082"/>
                      <a:gd name="connsiteX9" fmla="*/ 626533 w 1257300"/>
                      <a:gd name="connsiteY9" fmla="*/ 0 h 1118082"/>
                      <a:gd name="connsiteX10" fmla="*/ 690033 w 1257300"/>
                      <a:gd name="connsiteY10" fmla="*/ 25400 h 1118082"/>
                      <a:gd name="connsiteX11" fmla="*/ 728133 w 1257300"/>
                      <a:gd name="connsiteY11" fmla="*/ 143934 h 1118082"/>
                      <a:gd name="connsiteX12" fmla="*/ 774700 w 1257300"/>
                      <a:gd name="connsiteY12" fmla="*/ 330200 h 1118082"/>
                      <a:gd name="connsiteX13" fmla="*/ 842433 w 1257300"/>
                      <a:gd name="connsiteY13" fmla="*/ 685800 h 1118082"/>
                      <a:gd name="connsiteX14" fmla="*/ 952500 w 1257300"/>
                      <a:gd name="connsiteY14" fmla="*/ 905934 h 1118082"/>
                      <a:gd name="connsiteX15" fmla="*/ 1058333 w 1257300"/>
                      <a:gd name="connsiteY15" fmla="*/ 1054100 h 1118082"/>
                      <a:gd name="connsiteX16" fmla="*/ 1193800 w 1257300"/>
                      <a:gd name="connsiteY16" fmla="*/ 1109134 h 1118082"/>
                      <a:gd name="connsiteX17" fmla="*/ 1257300 w 1257300"/>
                      <a:gd name="connsiteY17" fmla="*/ 1117600 h 1118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257300" h="1118082" extrusionOk="0">
                        <a:moveTo>
                          <a:pt x="0" y="1113367"/>
                        </a:moveTo>
                        <a:cubicBezTo>
                          <a:pt x="53488" y="1111085"/>
                          <a:pt x="104631" y="1111349"/>
                          <a:pt x="156633" y="1096434"/>
                        </a:cubicBezTo>
                        <a:cubicBezTo>
                          <a:pt x="207592" y="1083656"/>
                          <a:pt x="250454" y="1067551"/>
                          <a:pt x="287867" y="1032934"/>
                        </a:cubicBezTo>
                        <a:cubicBezTo>
                          <a:pt x="319513" y="1002597"/>
                          <a:pt x="343312" y="960506"/>
                          <a:pt x="372533" y="889000"/>
                        </a:cubicBezTo>
                        <a:cubicBezTo>
                          <a:pt x="389104" y="820922"/>
                          <a:pt x="444076" y="728386"/>
                          <a:pt x="452967" y="660400"/>
                        </a:cubicBezTo>
                        <a:cubicBezTo>
                          <a:pt x="473620" y="597712"/>
                          <a:pt x="480119" y="575698"/>
                          <a:pt x="491067" y="512234"/>
                        </a:cubicBezTo>
                        <a:cubicBezTo>
                          <a:pt x="489701" y="444571"/>
                          <a:pt x="512501" y="336920"/>
                          <a:pt x="524933" y="266700"/>
                        </a:cubicBezTo>
                        <a:cubicBezTo>
                          <a:pt x="535447" y="190168"/>
                          <a:pt x="543521" y="143129"/>
                          <a:pt x="558800" y="97367"/>
                        </a:cubicBezTo>
                        <a:cubicBezTo>
                          <a:pt x="570823" y="57561"/>
                          <a:pt x="583866" y="42226"/>
                          <a:pt x="592667" y="25400"/>
                        </a:cubicBezTo>
                        <a:cubicBezTo>
                          <a:pt x="602270" y="8899"/>
                          <a:pt x="611075" y="630"/>
                          <a:pt x="626533" y="0"/>
                        </a:cubicBezTo>
                        <a:cubicBezTo>
                          <a:pt x="645413" y="3947"/>
                          <a:pt x="673281" y="3281"/>
                          <a:pt x="690033" y="25400"/>
                        </a:cubicBezTo>
                        <a:cubicBezTo>
                          <a:pt x="708662" y="52002"/>
                          <a:pt x="714560" y="93793"/>
                          <a:pt x="728133" y="143934"/>
                        </a:cubicBezTo>
                        <a:cubicBezTo>
                          <a:pt x="746956" y="190608"/>
                          <a:pt x="756943" y="233807"/>
                          <a:pt x="774700" y="330200"/>
                        </a:cubicBezTo>
                        <a:cubicBezTo>
                          <a:pt x="776104" y="423409"/>
                          <a:pt x="801839" y="582281"/>
                          <a:pt x="842433" y="685800"/>
                        </a:cubicBezTo>
                        <a:cubicBezTo>
                          <a:pt x="869701" y="781588"/>
                          <a:pt x="914880" y="841214"/>
                          <a:pt x="952500" y="905934"/>
                        </a:cubicBezTo>
                        <a:cubicBezTo>
                          <a:pt x="989047" y="959691"/>
                          <a:pt x="1014306" y="1022457"/>
                          <a:pt x="1058333" y="1054100"/>
                        </a:cubicBezTo>
                        <a:cubicBezTo>
                          <a:pt x="1096804" y="1091088"/>
                          <a:pt x="1165740" y="1102341"/>
                          <a:pt x="1193800" y="1109134"/>
                        </a:cubicBezTo>
                        <a:cubicBezTo>
                          <a:pt x="1226864" y="1122013"/>
                          <a:pt x="1242848" y="1117671"/>
                          <a:pt x="1257300" y="11176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B8A94CD-127D-84FA-BDA0-8F650E3805CA}"/>
              </a:ext>
            </a:extLst>
          </p:cNvPr>
          <p:cNvSpPr txBox="1"/>
          <p:nvPr/>
        </p:nvSpPr>
        <p:spPr bwMode="auto">
          <a:xfrm rot="16200000">
            <a:off x="10805032" y="1153502"/>
            <a:ext cx="1029710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400"/>
              </a:spcBef>
              <a:buFont typeface="Arial" charset="0"/>
              <a:buNone/>
            </a:pPr>
            <a:r>
              <a:rPr lang="de-DE" sz="1200" kern="0">
                <a:solidFill>
                  <a:schemeClr val="tx1"/>
                </a:solidFill>
              </a:rPr>
              <a:t>RESISTANCE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88D8827-E6D6-65A4-B959-E2EA667E40C7}"/>
              </a:ext>
            </a:extLst>
          </p:cNvPr>
          <p:cNvSpPr txBox="1"/>
          <p:nvPr/>
        </p:nvSpPr>
        <p:spPr bwMode="auto">
          <a:xfrm>
            <a:off x="7468637" y="835110"/>
            <a:ext cx="2284596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kern="0" dirty="0">
                <a:solidFill>
                  <a:srgbClr val="00B0F0"/>
                </a:solidFill>
              </a:rPr>
              <a:t>Reduzierung der Streuung der einwirkenden Lasten</a:t>
            </a:r>
            <a:endParaRPr lang="de-DE" sz="1000" kern="0" dirty="0">
              <a:solidFill>
                <a:srgbClr val="00B0F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35E7B69-2134-677A-5CD8-3820D690C7A6}"/>
              </a:ext>
            </a:extLst>
          </p:cNvPr>
          <p:cNvSpPr txBox="1"/>
          <p:nvPr/>
        </p:nvSpPr>
        <p:spPr bwMode="auto">
          <a:xfrm>
            <a:off x="10888380" y="782896"/>
            <a:ext cx="209047" cy="2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400"/>
              </a:spcBef>
              <a:buFont typeface="Arial" charset="0"/>
              <a:buNone/>
            </a:pPr>
            <a:r>
              <a:rPr lang="de-DE" sz="2000" b="1" ker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99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Inhaltsplatzhalter 10"/>
          <p:cNvSpPr>
            <a:spLocks noGrp="1"/>
          </p:cNvSpPr>
          <p:nvPr>
            <p:ph sz="quarter" idx="12"/>
          </p:nvPr>
        </p:nvSpPr>
        <p:spPr>
          <a:xfrm>
            <a:off x="706967" y="1604798"/>
            <a:ext cx="11604774" cy="618855"/>
          </a:xfrm>
        </p:spPr>
        <p:txBody>
          <a:bodyPr/>
          <a:lstStyle/>
          <a:p>
            <a:pPr marL="0" indent="0">
              <a:buNone/>
            </a:pPr>
            <a:r>
              <a:rPr lang="de-DE" altLang="de-DE" b="1" dirty="0"/>
              <a:t>Realität	</a:t>
            </a:r>
            <a:r>
              <a:rPr lang="de-DE" altLang="de-DE" dirty="0"/>
              <a:t>		</a:t>
            </a:r>
            <a:r>
              <a:rPr lang="de-DE" altLang="de-DE" b="1" dirty="0"/>
              <a:t>MODELLLIERUNG	</a:t>
            </a:r>
            <a:r>
              <a:rPr lang="de-DE" altLang="de-DE" dirty="0"/>
              <a:t>		Angepasstes </a:t>
            </a:r>
            <a:r>
              <a:rPr lang="de-DE" altLang="de-DE" b="1" dirty="0"/>
              <a:t>Lastmodell</a:t>
            </a:r>
          </a:p>
          <a:p>
            <a:pPr marL="0" indent="0">
              <a:buNone/>
            </a:pPr>
            <a:r>
              <a:rPr lang="de-DE" altLang="de-DE" dirty="0"/>
              <a:t>Verkehrsmessungen</a:t>
            </a:r>
            <a:r>
              <a:rPr lang="de-DE" altLang="de-DE" b="1" dirty="0"/>
              <a:t>	</a:t>
            </a:r>
            <a:r>
              <a:rPr lang="de-DE" altLang="de-DE" dirty="0"/>
              <a:t>Simulation</a:t>
            </a:r>
            <a:r>
              <a:rPr lang="de-DE" altLang="de-DE" b="1" dirty="0"/>
              <a:t>					</a:t>
            </a:r>
            <a:r>
              <a:rPr lang="de-DE" altLang="de-DE" dirty="0"/>
              <a:t>Kalibration</a:t>
            </a:r>
          </a:p>
        </p:txBody>
      </p:sp>
      <p:sp>
        <p:nvSpPr>
          <p:cNvPr id="17409" name="Titel 8"/>
          <p:cNvSpPr>
            <a:spLocks noGrp="1"/>
          </p:cNvSpPr>
          <p:nvPr>
            <p:ph type="title"/>
          </p:nvPr>
        </p:nvSpPr>
        <p:spPr>
          <a:xfrm>
            <a:off x="756235" y="357593"/>
            <a:ext cx="8365364" cy="960107"/>
          </a:xfrm>
        </p:spPr>
        <p:txBody>
          <a:bodyPr/>
          <a:lstStyle/>
          <a:p>
            <a:r>
              <a:rPr lang="de-AT" dirty="0">
                <a:solidFill>
                  <a:schemeClr val="tx2"/>
                </a:solidFill>
              </a:rPr>
              <a:t>Lastmodelle</a:t>
            </a: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9048752" y="6275246"/>
            <a:ext cx="2432049" cy="22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990575" indent="-38099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523962" indent="-304792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2133547" indent="-304792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743131" indent="-304792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335271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3962301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571886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5181470" indent="-304792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C2F121-D33C-9A4E-BCC9-252763084EC9}" type="slidenum">
              <a:rPr lang="de-DE" altLang="de-DE">
                <a:solidFill>
                  <a:schemeClr val="accent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>
              <a:solidFill>
                <a:schemeClr val="accent2"/>
              </a:solidFill>
            </a:endParaRPr>
          </a:p>
        </p:txBody>
      </p:sp>
      <p:pic>
        <p:nvPicPr>
          <p:cNvPr id="1026" name="Picture 2" descr="Atlanta traffic ranks among worst in the world, INRIX study says">
            <a:extLst>
              <a:ext uri="{FF2B5EF4-FFF2-40B4-BE49-F238E27FC236}">
                <a16:creationId xmlns:a16="http://schemas.microsoft.com/office/drawing/2014/main" id="{11CD23BF-6EE8-4E81-8E42-560ACBA69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15001" r="8951"/>
          <a:stretch/>
        </p:blipFill>
        <p:spPr bwMode="auto">
          <a:xfrm>
            <a:off x="711763" y="2276873"/>
            <a:ext cx="1955442" cy="14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99360AB-1C45-492A-B1AC-5E1E66E2BE93}"/>
              </a:ext>
            </a:extLst>
          </p:cNvPr>
          <p:cNvGrpSpPr/>
          <p:nvPr/>
        </p:nvGrpSpPr>
        <p:grpSpPr>
          <a:xfrm>
            <a:off x="7366167" y="2044745"/>
            <a:ext cx="4040651" cy="672075"/>
            <a:chOff x="5580112" y="2787774"/>
            <a:chExt cx="3030488" cy="504056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BD3B6157-65F3-41D2-8B7F-5AAA98DA7D07}"/>
                </a:ext>
              </a:extLst>
            </p:cNvPr>
            <p:cNvCxnSpPr/>
            <p:nvPr/>
          </p:nvCxnSpPr>
          <p:spPr bwMode="auto">
            <a:xfrm>
              <a:off x="5580112" y="3291830"/>
              <a:ext cx="303048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8DDB49F-CC13-4740-852D-F7097E13DE5E}"/>
                </a:ext>
              </a:extLst>
            </p:cNvPr>
            <p:cNvGrpSpPr/>
            <p:nvPr/>
          </p:nvGrpSpPr>
          <p:grpSpPr>
            <a:xfrm>
              <a:off x="6516216" y="2787774"/>
              <a:ext cx="144016" cy="504056"/>
              <a:chOff x="6516216" y="2787774"/>
              <a:chExt cx="144016" cy="504056"/>
            </a:xfrm>
          </p:grpSpPr>
          <p:cxnSp>
            <p:nvCxnSpPr>
              <p:cNvPr id="5" name="Gerade Verbindung mit Pfeil 4">
                <a:extLst>
                  <a:ext uri="{FF2B5EF4-FFF2-40B4-BE49-F238E27FC236}">
                    <a16:creationId xmlns:a16="http://schemas.microsoft.com/office/drawing/2014/main" id="{81D1C8EB-384D-4583-9614-50D051DCFDB0}"/>
                  </a:ext>
                </a:extLst>
              </p:cNvPr>
              <p:cNvCxnSpPr/>
              <p:nvPr/>
            </p:nvCxnSpPr>
            <p:spPr bwMode="auto">
              <a:xfrm>
                <a:off x="6516216" y="2787774"/>
                <a:ext cx="0" cy="5040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</p:cxnSp>
          <p:cxnSp>
            <p:nvCxnSpPr>
              <p:cNvPr id="11" name="Gerade Verbindung mit Pfeil 10">
                <a:extLst>
                  <a:ext uri="{FF2B5EF4-FFF2-40B4-BE49-F238E27FC236}">
                    <a16:creationId xmlns:a16="http://schemas.microsoft.com/office/drawing/2014/main" id="{AA2168F6-0A8B-4750-905A-D327737F87DE}"/>
                  </a:ext>
                </a:extLst>
              </p:cNvPr>
              <p:cNvCxnSpPr/>
              <p:nvPr/>
            </p:nvCxnSpPr>
            <p:spPr bwMode="auto">
              <a:xfrm>
                <a:off x="6660232" y="2787774"/>
                <a:ext cx="0" cy="5040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</p:cxn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0CB1B5E-E34D-4F11-A73A-1C2352934713}"/>
                </a:ext>
              </a:extLst>
            </p:cNvPr>
            <p:cNvGrpSpPr/>
            <p:nvPr/>
          </p:nvGrpSpPr>
          <p:grpSpPr>
            <a:xfrm>
              <a:off x="5580112" y="3075806"/>
              <a:ext cx="3030065" cy="216024"/>
              <a:chOff x="5580112" y="3075806"/>
              <a:chExt cx="3030065" cy="216024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24A9D793-0888-44B7-8FF8-6F3A4D19904C}"/>
                  </a:ext>
                </a:extLst>
              </p:cNvPr>
              <p:cNvSpPr/>
              <p:nvPr/>
            </p:nvSpPr>
            <p:spPr bwMode="auto">
              <a:xfrm>
                <a:off x="5580112" y="3075806"/>
                <a:ext cx="3030065" cy="216024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  <a:alpha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1333">
                  <a:solidFill>
                    <a:srgbClr val="666369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cxnSp>
            <p:nvCxnSpPr>
              <p:cNvPr id="13" name="Gerade Verbindung mit Pfeil 12">
                <a:extLst>
                  <a:ext uri="{FF2B5EF4-FFF2-40B4-BE49-F238E27FC236}">
                    <a16:creationId xmlns:a16="http://schemas.microsoft.com/office/drawing/2014/main" id="{6935BEF1-ACD1-4078-B4A5-59FEABB3CA7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0112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5" name="Gerade Verbindung mit Pfeil 14">
                <a:extLst>
                  <a:ext uri="{FF2B5EF4-FFF2-40B4-BE49-F238E27FC236}">
                    <a16:creationId xmlns:a16="http://schemas.microsoft.com/office/drawing/2014/main" id="{D55C024F-A8CB-4350-8D7D-DBBE17E70E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80558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6" name="Gerade Verbindung mit Pfeil 15">
                <a:extLst>
                  <a:ext uri="{FF2B5EF4-FFF2-40B4-BE49-F238E27FC236}">
                    <a16:creationId xmlns:a16="http://schemas.microsoft.com/office/drawing/2014/main" id="{106A8DAD-F2DD-425C-85BE-A21DCE7C46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79271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8C8D8A2A-B841-40CC-8838-32E266447D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88376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C7BF0185-4F15-4025-94E4-E993005CA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88822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608DBE81-612B-4AD7-9682-EDEA964250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87535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5CEC22B8-EB8E-49F8-AFAC-E5631A882F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94908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1" name="Gerade Verbindung mit Pfeil 20">
                <a:extLst>
                  <a:ext uri="{FF2B5EF4-FFF2-40B4-BE49-F238E27FC236}">
                    <a16:creationId xmlns:a16="http://schemas.microsoft.com/office/drawing/2014/main" id="{67064BDE-F86C-44F8-B7D6-C0C76E489E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95354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C42925F4-2160-4C7C-A2CD-B47F097111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4067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3" name="Gerade Verbindung mit Pfeil 22">
                <a:extLst>
                  <a:ext uri="{FF2B5EF4-FFF2-40B4-BE49-F238E27FC236}">
                    <a16:creationId xmlns:a16="http://schemas.microsoft.com/office/drawing/2014/main" id="{7F013CEF-107E-450B-A93D-14A0E997E4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81854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2C14C1A0-1BDB-4745-8DB6-99F3083DAC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82300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E3BC0EA6-37AC-44B2-95E2-B864C080ED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81013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35175FED-B9A5-4F02-8403-0179E28334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81994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89757FD9-13BF-44CC-B4F5-59ABE17398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82440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75A8C279-8366-4195-A979-492980286A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81153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79E6C168-5EBE-46D7-A206-5D21814248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85063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DBD70E0B-07D2-436C-8D7B-3EFA1198B2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83776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3500BE69-1C2D-4FC9-A9ED-35B06FE13F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92881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1FC507EB-AC16-4267-A452-5308E94370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93327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06774A2E-A446-4C17-85DA-5B151C1887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92040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88ADC32C-4D0B-4C9F-A129-15F9CDC35C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99413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5" name="Gerade Verbindung mit Pfeil 34">
                <a:extLst>
                  <a:ext uri="{FF2B5EF4-FFF2-40B4-BE49-F238E27FC236}">
                    <a16:creationId xmlns:a16="http://schemas.microsoft.com/office/drawing/2014/main" id="{6DBFAFF5-2F82-4CC2-B1CF-B2DC9A8642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99859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6" name="Gerade Verbindung mit Pfeil 35">
                <a:extLst>
                  <a:ext uri="{FF2B5EF4-FFF2-40B4-BE49-F238E27FC236}">
                    <a16:creationId xmlns:a16="http://schemas.microsoft.com/office/drawing/2014/main" id="{41AB4127-84C2-4054-A124-89E5F8FC98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98572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41EF8F96-B6BE-465C-BE29-B49214A92D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86359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1DED4101-B2A1-4CED-9D62-78CE6C7ECD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89072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9" name="Gerade Verbindung mit Pfeil 38">
                <a:extLst>
                  <a:ext uri="{FF2B5EF4-FFF2-40B4-BE49-F238E27FC236}">
                    <a16:creationId xmlns:a16="http://schemas.microsoft.com/office/drawing/2014/main" id="{A4EC04AB-5E96-412A-86B2-317BB3D50B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87785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80622CEF-7011-4724-B7F8-32F2DC381C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96890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41" name="Gerade Verbindung mit Pfeil 40">
                <a:extLst>
                  <a:ext uri="{FF2B5EF4-FFF2-40B4-BE49-F238E27FC236}">
                    <a16:creationId xmlns:a16="http://schemas.microsoft.com/office/drawing/2014/main" id="{BBDA7697-E5FD-4E51-AD0A-144BC9B402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97336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42" name="Gerade Verbindung mit Pfeil 41">
                <a:extLst>
                  <a:ext uri="{FF2B5EF4-FFF2-40B4-BE49-F238E27FC236}">
                    <a16:creationId xmlns:a16="http://schemas.microsoft.com/office/drawing/2014/main" id="{6263CE9E-8791-4DD7-B1C9-EFC1282CD3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96049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2BABCF03-80C4-43F6-8E36-0DCA90A339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03422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44" name="Gerade Verbindung mit Pfeil 43">
                <a:extLst>
                  <a:ext uri="{FF2B5EF4-FFF2-40B4-BE49-F238E27FC236}">
                    <a16:creationId xmlns:a16="http://schemas.microsoft.com/office/drawing/2014/main" id="{9D14870F-39F3-495D-B7CE-DEEF006B97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03868" y="3075806"/>
                <a:ext cx="0" cy="21602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6">
                    <a:alpha val="9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</p:grpSp>
      <p:sp>
        <p:nvSpPr>
          <p:cNvPr id="51" name="Inhaltsplatzhalter 10">
            <a:extLst>
              <a:ext uri="{FF2B5EF4-FFF2-40B4-BE49-F238E27FC236}">
                <a16:creationId xmlns:a16="http://schemas.microsoft.com/office/drawing/2014/main" id="{A9A9A3CF-0E17-4297-A4D0-FB3ED8B0B5A7}"/>
              </a:ext>
            </a:extLst>
          </p:cNvPr>
          <p:cNvSpPr txBox="1">
            <a:spLocks/>
          </p:cNvSpPr>
          <p:nvPr/>
        </p:nvSpPr>
        <p:spPr bwMode="auto">
          <a:xfrm>
            <a:off x="3472709" y="3184405"/>
            <a:ext cx="4304477" cy="35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altLang="de-DE" kern="0" dirty="0"/>
              <a:t>Verkehrssimulation auf Basis von Messungen</a:t>
            </a:r>
          </a:p>
          <a:p>
            <a:r>
              <a:rPr lang="de-DE" altLang="de-DE" kern="0" dirty="0"/>
              <a:t>Zukünftige Verkehrslasten und lokale Effekte (Dynamik) werden einbezogen</a:t>
            </a:r>
          </a:p>
          <a:p>
            <a:r>
              <a:rPr lang="de-DE" altLang="de-DE" kern="0" dirty="0"/>
              <a:t>Wahrscheinlichkeitsbetrachtung während Nutzungszeit:</a:t>
            </a:r>
          </a:p>
          <a:p>
            <a:pPr lvl="1"/>
            <a:r>
              <a:rPr lang="de-DE" altLang="de-DE" kern="0" dirty="0"/>
              <a:t>Wie Wahrscheinlich ist ein schweres Fahrzeug, </a:t>
            </a:r>
          </a:p>
          <a:p>
            <a:pPr lvl="1"/>
            <a:r>
              <a:rPr lang="de-DE" altLang="de-DE" kern="0" dirty="0"/>
              <a:t>Wie wahrscheinlich ist ein Stau mit vielen </a:t>
            </a:r>
            <a:r>
              <a:rPr lang="de-DE" altLang="de-DE" kern="0" dirty="0" err="1"/>
              <a:t>LKW‘s</a:t>
            </a:r>
            <a:r>
              <a:rPr lang="de-DE" altLang="de-DE" kern="0" dirty="0"/>
              <a:t>…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altLang="de-DE" kern="0" dirty="0">
                <a:sym typeface="Wingdings" panose="05000000000000000000" pitchFamily="2" charset="2"/>
              </a:rPr>
              <a:t>Ergebnis statistische Extremwertverteilungen</a:t>
            </a:r>
          </a:p>
          <a:p>
            <a:pPr marL="0" indent="0">
              <a:buNone/>
            </a:pPr>
            <a:endParaRPr lang="de-DE" altLang="de-DE" kern="0" dirty="0"/>
          </a:p>
          <a:p>
            <a:pPr marL="0" indent="0">
              <a:buNone/>
            </a:pPr>
            <a:endParaRPr lang="de-DE" altLang="de-DE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8A771D-64C3-3087-DC83-D2ED3D86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23" y="3743477"/>
            <a:ext cx="2658363" cy="219745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8F3C156-6B84-230A-5B5E-041780A0B722}"/>
              </a:ext>
            </a:extLst>
          </p:cNvPr>
          <p:cNvSpPr txBox="1"/>
          <p:nvPr/>
        </p:nvSpPr>
        <p:spPr bwMode="auto">
          <a:xfrm>
            <a:off x="578839" y="5944791"/>
            <a:ext cx="334090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1067" dirty="0" err="1"/>
              <a:t>Messung</a:t>
            </a:r>
            <a:r>
              <a:rPr lang="en-US" sz="1067" dirty="0"/>
              <a:t> </a:t>
            </a:r>
            <a:r>
              <a:rPr lang="en-US" sz="1067" dirty="0" err="1"/>
              <a:t>aus</a:t>
            </a:r>
            <a:r>
              <a:rPr lang="en-US" sz="1067" dirty="0"/>
              <a:t> Auxerre </a:t>
            </a:r>
            <a:r>
              <a:rPr lang="en-US" sz="1067" dirty="0" err="1"/>
              <a:t>aus</a:t>
            </a:r>
            <a:r>
              <a:rPr lang="en-US" sz="1067" dirty="0"/>
              <a:t> [1]</a:t>
            </a:r>
            <a:endParaRPr lang="de-DE" sz="1067" dirty="0"/>
          </a:p>
        </p:txBody>
      </p:sp>
      <p:sp>
        <p:nvSpPr>
          <p:cNvPr id="45" name="Gleichschenkliges Dreieck 44">
            <a:extLst>
              <a:ext uri="{FF2B5EF4-FFF2-40B4-BE49-F238E27FC236}">
                <a16:creationId xmlns:a16="http://schemas.microsoft.com/office/drawing/2014/main" id="{908720A3-554E-CC90-A5BD-990F8C837D1D}"/>
              </a:ext>
            </a:extLst>
          </p:cNvPr>
          <p:cNvSpPr/>
          <p:nvPr/>
        </p:nvSpPr>
        <p:spPr bwMode="auto">
          <a:xfrm>
            <a:off x="7277577" y="2738597"/>
            <a:ext cx="268530" cy="266255"/>
          </a:xfrm>
          <a:prstGeom prst="triangl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33">
              <a:solidFill>
                <a:srgbClr val="666369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2C1CB1E8-A813-C2D0-BD1D-D1893BB8DAB9}"/>
              </a:ext>
            </a:extLst>
          </p:cNvPr>
          <p:cNvSpPr/>
          <p:nvPr/>
        </p:nvSpPr>
        <p:spPr bwMode="auto">
          <a:xfrm>
            <a:off x="11212408" y="2706542"/>
            <a:ext cx="385859" cy="320079"/>
          </a:xfrm>
          <a:prstGeom prst="triangl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333">
              <a:solidFill>
                <a:srgbClr val="666369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778428E-85FD-4AF9-B3CC-D7A6F936EF15}"/>
              </a:ext>
            </a:extLst>
          </p:cNvPr>
          <p:cNvGrpSpPr/>
          <p:nvPr/>
        </p:nvGrpSpPr>
        <p:grpSpPr>
          <a:xfrm>
            <a:off x="3625239" y="2330998"/>
            <a:ext cx="3209244" cy="695623"/>
            <a:chOff x="2600624" y="1051516"/>
            <a:chExt cx="5928841" cy="1979669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87A58C6D-1CE3-48A4-8017-8147460FCCDA}"/>
                </a:ext>
              </a:extLst>
            </p:cNvPr>
            <p:cNvGrpSpPr/>
            <p:nvPr/>
          </p:nvGrpSpPr>
          <p:grpSpPr>
            <a:xfrm>
              <a:off x="2600624" y="1051516"/>
              <a:ext cx="5928841" cy="1196018"/>
              <a:chOff x="5282144" y="1939418"/>
              <a:chExt cx="6549242" cy="1278838"/>
            </a:xfrm>
          </p:grpSpPr>
          <p:grpSp>
            <p:nvGrpSpPr>
              <p:cNvPr id="58" name="Group 3">
                <a:extLst>
                  <a:ext uri="{FF2B5EF4-FFF2-40B4-BE49-F238E27FC236}">
                    <a16:creationId xmlns:a16="http://schemas.microsoft.com/office/drawing/2014/main" id="{DFCE4538-0FB5-4D13-BA2A-C39CD968F068}"/>
                  </a:ext>
                </a:extLst>
              </p:cNvPr>
              <p:cNvGrpSpPr/>
              <p:nvPr/>
            </p:nvGrpSpPr>
            <p:grpSpPr>
              <a:xfrm>
                <a:off x="5282144" y="1939418"/>
                <a:ext cx="6549242" cy="1278838"/>
                <a:chOff x="5282144" y="1939418"/>
                <a:chExt cx="6549242" cy="1278838"/>
              </a:xfrm>
            </p:grpSpPr>
            <p:grpSp>
              <p:nvGrpSpPr>
                <p:cNvPr id="60" name="Gruppieren 59">
                  <a:extLst>
                    <a:ext uri="{FF2B5EF4-FFF2-40B4-BE49-F238E27FC236}">
                      <a16:creationId xmlns:a16="http://schemas.microsoft.com/office/drawing/2014/main" id="{8AF94A96-C74B-4BCD-B97D-532E94CBF9F0}"/>
                    </a:ext>
                  </a:extLst>
                </p:cNvPr>
                <p:cNvGrpSpPr/>
                <p:nvPr/>
              </p:nvGrpSpPr>
              <p:grpSpPr>
                <a:xfrm>
                  <a:off x="5282144" y="2244219"/>
                  <a:ext cx="6549242" cy="974037"/>
                  <a:chOff x="5308270" y="1793174"/>
                  <a:chExt cx="6549242" cy="974037"/>
                </a:xfrm>
              </p:grpSpPr>
              <p:sp>
                <p:nvSpPr>
                  <p:cNvPr id="1025" name="Rechteck 1024">
                    <a:extLst>
                      <a:ext uri="{FF2B5EF4-FFF2-40B4-BE49-F238E27FC236}">
                        <a16:creationId xmlns:a16="http://schemas.microsoft.com/office/drawing/2014/main" id="{7F78D1D6-EC20-4D66-9355-FC8C7B9CB56C}"/>
                      </a:ext>
                    </a:extLst>
                  </p:cNvPr>
                  <p:cNvSpPr/>
                  <p:nvPr/>
                </p:nvSpPr>
                <p:spPr>
                  <a:xfrm>
                    <a:off x="5308270" y="1793174"/>
                    <a:ext cx="6549242" cy="296883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333"/>
                  </a:p>
                </p:txBody>
              </p:sp>
              <p:sp>
                <p:nvSpPr>
                  <p:cNvPr id="1027" name="Rechteck 1026">
                    <a:extLst>
                      <a:ext uri="{FF2B5EF4-FFF2-40B4-BE49-F238E27FC236}">
                        <a16:creationId xmlns:a16="http://schemas.microsoft.com/office/drawing/2014/main" id="{A3870120-10DB-43AD-A127-97FAB9D8BAA2}"/>
                      </a:ext>
                    </a:extLst>
                  </p:cNvPr>
                  <p:cNvSpPr/>
                  <p:nvPr/>
                </p:nvSpPr>
                <p:spPr>
                  <a:xfrm>
                    <a:off x="5308270" y="2097974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333"/>
                  </a:p>
                </p:txBody>
              </p:sp>
              <p:sp>
                <p:nvSpPr>
                  <p:cNvPr id="1028" name="Rechteck 1027">
                    <a:extLst>
                      <a:ext uri="{FF2B5EF4-FFF2-40B4-BE49-F238E27FC236}">
                        <a16:creationId xmlns:a16="http://schemas.microsoft.com/office/drawing/2014/main" id="{42D99B9E-15EB-4667-8D56-ED65A92870BF}"/>
                      </a:ext>
                    </a:extLst>
                  </p:cNvPr>
                  <p:cNvSpPr/>
                  <p:nvPr/>
                </p:nvSpPr>
                <p:spPr>
                  <a:xfrm>
                    <a:off x="11646725" y="2097974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333"/>
                  </a:p>
                </p:txBody>
              </p:sp>
              <p:sp>
                <p:nvSpPr>
                  <p:cNvPr id="1029" name="Rechteck 1028">
                    <a:extLst>
                      <a:ext uri="{FF2B5EF4-FFF2-40B4-BE49-F238E27FC236}">
                        <a16:creationId xmlns:a16="http://schemas.microsoft.com/office/drawing/2014/main" id="{09D28441-C907-4A43-B143-0BE474A3591C}"/>
                      </a:ext>
                    </a:extLst>
                  </p:cNvPr>
                  <p:cNvSpPr/>
                  <p:nvPr/>
                </p:nvSpPr>
                <p:spPr>
                  <a:xfrm>
                    <a:off x="8583131" y="2090057"/>
                    <a:ext cx="193455" cy="669237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333"/>
                  </a:p>
                </p:txBody>
              </p:sp>
            </p:grpSp>
            <p:pic>
              <p:nvPicPr>
                <p:cNvPr id="61" name="Picture 2">
                  <a:extLst>
                    <a:ext uri="{FF2B5EF4-FFF2-40B4-BE49-F238E27FC236}">
                      <a16:creationId xmlns:a16="http://schemas.microsoft.com/office/drawing/2014/main" id="{D7E65C0C-602F-4776-87C6-F4E0A3C37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57872" y="1939419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2">
                  <a:extLst>
                    <a:ext uri="{FF2B5EF4-FFF2-40B4-BE49-F238E27FC236}">
                      <a16:creationId xmlns:a16="http://schemas.microsoft.com/office/drawing/2014/main" id="{BA23489E-5776-41E1-811E-EBCA86238C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650028" y="1940805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>
                  <a:extLst>
                    <a:ext uri="{FF2B5EF4-FFF2-40B4-BE49-F238E27FC236}">
                      <a16:creationId xmlns:a16="http://schemas.microsoft.com/office/drawing/2014/main" id="{57EFC68E-F5E6-43ED-860D-4FB5906DBB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963023" y="1939419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4" name="Picture 2">
                  <a:extLst>
                    <a:ext uri="{FF2B5EF4-FFF2-40B4-BE49-F238E27FC236}">
                      <a16:creationId xmlns:a16="http://schemas.microsoft.com/office/drawing/2014/main" id="{F2E322E3-041E-4E81-BEE5-DB5B15E7A6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276018" y="1939418"/>
                  <a:ext cx="1194829" cy="296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D04BA40D-3B1C-4700-AC42-61AAA88BB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585830" y="1947336"/>
                <a:ext cx="1194829" cy="296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91D9FD47-ABB8-457F-85A6-2743739FE555}"/>
                </a:ext>
              </a:extLst>
            </p:cNvPr>
            <p:cNvSpPr/>
            <p:nvPr/>
          </p:nvSpPr>
          <p:spPr>
            <a:xfrm>
              <a:off x="4063931" y="2483789"/>
              <a:ext cx="175129" cy="547396"/>
            </a:xfrm>
            <a:prstGeom prst="rect">
              <a:avLst/>
            </a:prstGeom>
            <a:solidFill>
              <a:srgbClr val="595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333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120B3794-A169-4110-913C-AE8FFAEFD61D}"/>
                </a:ext>
              </a:extLst>
            </p:cNvPr>
            <p:cNvGrpSpPr/>
            <p:nvPr/>
          </p:nvGrpSpPr>
          <p:grpSpPr>
            <a:xfrm>
              <a:off x="4050788" y="1335887"/>
              <a:ext cx="196575" cy="1191656"/>
              <a:chOff x="7500241" y="2007400"/>
              <a:chExt cx="196575" cy="1191656"/>
            </a:xfrm>
          </p:grpSpPr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F66C6C43-6F8E-4102-9D04-6A5D66D8C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7611" y="2007400"/>
                <a:ext cx="0" cy="278349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0E52F0DC-98E3-42D1-950A-8AC870C00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3811" y="2007400"/>
                <a:ext cx="0" cy="278349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81857ACA-2717-4A19-AB90-D1E1D79C05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00241" y="2285749"/>
                <a:ext cx="67372" cy="913307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B62A6B70-A8E7-4210-9135-9CCF771B4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3811" y="2279642"/>
                <a:ext cx="53005" cy="919414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Pfeil: nach rechts gekrümmt 51">
              <a:extLst>
                <a:ext uri="{FF2B5EF4-FFF2-40B4-BE49-F238E27FC236}">
                  <a16:creationId xmlns:a16="http://schemas.microsoft.com/office/drawing/2014/main" id="{9E268AA8-B0A5-4506-9220-D12C2066DBF2}"/>
                </a:ext>
              </a:extLst>
            </p:cNvPr>
            <p:cNvSpPr/>
            <p:nvPr/>
          </p:nvSpPr>
          <p:spPr>
            <a:xfrm rot="10800000">
              <a:off x="4343792" y="2562224"/>
              <a:ext cx="175128" cy="390525"/>
            </a:xfrm>
            <a:prstGeom prst="curvedRightArrow">
              <a:avLst/>
            </a:prstGeom>
            <a:solidFill>
              <a:srgbClr val="FF9900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333">
                <a:solidFill>
                  <a:schemeClr val="tx1"/>
                </a:solidFill>
              </a:endParaRPr>
            </a:p>
          </p:txBody>
        </p:sp>
        <p:sp>
          <p:nvSpPr>
            <p:cNvPr id="53" name="Pfeil: nach rechts gekrümmt 52">
              <a:extLst>
                <a:ext uri="{FF2B5EF4-FFF2-40B4-BE49-F238E27FC236}">
                  <a16:creationId xmlns:a16="http://schemas.microsoft.com/office/drawing/2014/main" id="{7F2CF27E-F9ED-4168-80AD-161835E368D0}"/>
                </a:ext>
              </a:extLst>
            </p:cNvPr>
            <p:cNvSpPr/>
            <p:nvPr/>
          </p:nvSpPr>
          <p:spPr>
            <a:xfrm rot="10800000" flipH="1">
              <a:off x="3784070" y="2562224"/>
              <a:ext cx="175129" cy="390525"/>
            </a:xfrm>
            <a:prstGeom prst="curvedRightArrow">
              <a:avLst/>
            </a:prstGeom>
            <a:solidFill>
              <a:srgbClr val="FF9900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333">
                <a:solidFill>
                  <a:schemeClr val="tx1"/>
                </a:solidFill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E13EBF4-0F57-A5D2-7E9B-B3F12D316CE5}"/>
              </a:ext>
            </a:extLst>
          </p:cNvPr>
          <p:cNvSpPr txBox="1"/>
          <p:nvPr/>
        </p:nvSpPr>
        <p:spPr>
          <a:xfrm>
            <a:off x="7841494" y="2018359"/>
            <a:ext cx="22661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DE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62C72D-6BD6-7A80-DF22-8F3D0F9A6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795" y="5903651"/>
            <a:ext cx="2329350" cy="970563"/>
          </a:xfrm>
          <a:prstGeom prst="rect">
            <a:avLst/>
          </a:prstGeom>
        </p:spPr>
      </p:pic>
      <p:sp>
        <p:nvSpPr>
          <p:cNvPr id="1031" name="Titel 1">
            <a:extLst>
              <a:ext uri="{FF2B5EF4-FFF2-40B4-BE49-F238E27FC236}">
                <a16:creationId xmlns:a16="http://schemas.microsoft.com/office/drawing/2014/main" id="{2906E0DA-FA9E-30CE-16F9-27E24231FF21}"/>
              </a:ext>
            </a:extLst>
          </p:cNvPr>
          <p:cNvSpPr txBox="1">
            <a:spLocks/>
          </p:cNvSpPr>
          <p:nvPr/>
        </p:nvSpPr>
        <p:spPr>
          <a:xfrm>
            <a:off x="1151164" y="867672"/>
            <a:ext cx="9715297" cy="434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Grundprinzip Der Umsetzung</a:t>
            </a:r>
          </a:p>
        </p:txBody>
      </p:sp>
      <p:sp>
        <p:nvSpPr>
          <p:cNvPr id="1032" name="Inhaltsplatzhalter 10">
            <a:extLst>
              <a:ext uri="{FF2B5EF4-FFF2-40B4-BE49-F238E27FC236}">
                <a16:creationId xmlns:a16="http://schemas.microsoft.com/office/drawing/2014/main" id="{BABBC005-2445-8BE1-EED7-A107075EA07C}"/>
              </a:ext>
            </a:extLst>
          </p:cNvPr>
          <p:cNvSpPr txBox="1">
            <a:spLocks/>
          </p:cNvSpPr>
          <p:nvPr/>
        </p:nvSpPr>
        <p:spPr bwMode="auto">
          <a:xfrm>
            <a:off x="7943939" y="3199709"/>
            <a:ext cx="4197097" cy="3764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altLang="de-DE" kern="0" dirty="0"/>
              <a:t>Globale Schnittgrößenbetrachtung</a:t>
            </a:r>
          </a:p>
          <a:p>
            <a:pPr lvl="1"/>
            <a:r>
              <a:rPr lang="de-DE" altLang="de-DE" kern="0" dirty="0"/>
              <a:t>Moment/ Querkraft</a:t>
            </a:r>
          </a:p>
          <a:p>
            <a:r>
              <a:rPr lang="de-DE" altLang="de-DE" kern="0" dirty="0"/>
              <a:t>Getrennt für verschiedene Verkehrsszenarien</a:t>
            </a:r>
          </a:p>
          <a:p>
            <a:pPr lvl="1"/>
            <a:r>
              <a:rPr lang="de-DE" altLang="de-DE" kern="0" dirty="0"/>
              <a:t>Stau</a:t>
            </a:r>
          </a:p>
          <a:p>
            <a:pPr lvl="1"/>
            <a:r>
              <a:rPr lang="de-DE" altLang="de-DE" kern="0" dirty="0"/>
              <a:t>Fließverkehr</a:t>
            </a:r>
          </a:p>
          <a:p>
            <a:pPr lvl="1"/>
            <a:r>
              <a:rPr lang="de-DE" altLang="de-DE" kern="0" dirty="0"/>
              <a:t>Realverkehr</a:t>
            </a:r>
          </a:p>
          <a:p>
            <a:r>
              <a:rPr lang="de-DE" altLang="de-DE" kern="0" dirty="0"/>
              <a:t>Modell „Grundform“ nach Norm</a:t>
            </a:r>
          </a:p>
          <a:p>
            <a:r>
              <a:rPr lang="de-DE" altLang="de-DE" kern="0" dirty="0"/>
              <a:t>Kalibration von brückenspezifischen</a:t>
            </a:r>
            <a:br>
              <a:rPr lang="de-DE" altLang="de-DE" kern="0" dirty="0"/>
            </a:br>
            <a:r>
              <a:rPr lang="de-DE" altLang="de-DE" kern="0" dirty="0">
                <a:latin typeface="Symbol" panose="05050102010706020507" pitchFamily="18" charset="2"/>
              </a:rPr>
              <a:t>a</a:t>
            </a:r>
            <a:r>
              <a:rPr lang="de-DE" altLang="de-DE" kern="0" dirty="0"/>
              <a:t>- Faktoren durch Schnittgrößenvergleich</a:t>
            </a:r>
          </a:p>
          <a:p>
            <a:pPr marL="0" indent="0">
              <a:buNone/>
            </a:pPr>
            <a:endParaRPr lang="de-DE" altLang="de-DE" kern="0" dirty="0"/>
          </a:p>
          <a:p>
            <a:pPr marL="0" indent="0">
              <a:buNone/>
            </a:pPr>
            <a:endParaRPr lang="de-DE" altLang="de-DE" kern="0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4520709E-37EB-1B71-535C-DE6E5D40E27D}"/>
              </a:ext>
            </a:extLst>
          </p:cNvPr>
          <p:cNvSpPr txBox="1">
            <a:spLocks/>
          </p:cNvSpPr>
          <p:nvPr/>
        </p:nvSpPr>
        <p:spPr>
          <a:xfrm>
            <a:off x="454317" y="6255256"/>
            <a:ext cx="426746" cy="189942"/>
          </a:xfrm>
          <a:prstGeom prst="rect">
            <a:avLst/>
          </a:prstGeom>
          <a:gradFill flip="none" rotWithShape="1">
            <a:gsLst>
              <a:gs pos="3000">
                <a:schemeClr val="accent1"/>
              </a:gs>
              <a:gs pos="3000">
                <a:schemeClr val="bg1"/>
              </a:gs>
            </a:gsLst>
            <a:lin ang="0" scaled="1"/>
            <a:tileRect/>
          </a:gradFill>
        </p:spPr>
        <p:txBody>
          <a:bodyPr vert="horz" wrap="none" lIns="90000" tIns="45720" rIns="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DE5F79-082A-427E-BFEE-0E9928CDEEDF}" type="slidenum">
              <a:rPr lang="de-AT" smtClean="0"/>
              <a:pPr/>
              <a:t>9</a:t>
            </a:fld>
            <a:endParaRPr lang="de-A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ASFINAG 2021">
  <a:themeElements>
    <a:clrScheme name="ASFINAG Farben 2021 ppt-neu">
      <a:dk1>
        <a:srgbClr val="485156"/>
      </a:dk1>
      <a:lt1>
        <a:srgbClr val="FFFFFF"/>
      </a:lt1>
      <a:dk2>
        <a:srgbClr val="9DA6B5"/>
      </a:dk2>
      <a:lt2>
        <a:srgbClr val="FFFFFF"/>
      </a:lt2>
      <a:accent1>
        <a:srgbClr val="EB6A0A"/>
      </a:accent1>
      <a:accent2>
        <a:srgbClr val="FFCC00"/>
      </a:accent2>
      <a:accent3>
        <a:srgbClr val="851429"/>
      </a:accent3>
      <a:accent4>
        <a:srgbClr val="E50040"/>
      </a:accent4>
      <a:accent5>
        <a:srgbClr val="80923E"/>
      </a:accent5>
      <a:accent6>
        <a:srgbClr val="4B6634"/>
      </a:accent6>
      <a:hlink>
        <a:srgbClr val="005CA9"/>
      </a:hlink>
      <a:folHlink>
        <a:srgbClr val="00373A"/>
      </a:folHlink>
    </a:clrScheme>
    <a:fontScheme name="ASFINAG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66700" indent="-266700" algn="l">
          <a:lnSpc>
            <a:spcPct val="90000"/>
          </a:lnSpc>
          <a:spcBef>
            <a:spcPts val="600"/>
          </a:spcBef>
          <a:buSzPct val="105000"/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7B4475F2-5AAD-4BB0-8A86-E964DB1ED692}" vid="{45530922-61AA-4D62-8E07-53079761509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2022-06-02_Reales Lastmodell_Nordbrücke</Template>
  <TotalTime>0</TotalTime>
  <Words>1698</Words>
  <Application>Microsoft Office PowerPoint</Application>
  <PresentationFormat>Breitbild</PresentationFormat>
  <Paragraphs>291</Paragraphs>
  <Slides>30</Slides>
  <Notes>18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Calibri</vt:lpstr>
      <vt:lpstr>Arial</vt:lpstr>
      <vt:lpstr>Source Sans Pro</vt:lpstr>
      <vt:lpstr>Symbol</vt:lpstr>
      <vt:lpstr>Söhne</vt:lpstr>
      <vt:lpstr>Wingdings</vt:lpstr>
      <vt:lpstr>ASFINAG 2021</vt:lpstr>
      <vt:lpstr>Definition eines REALen Lastmodells am Beispiel der Nordbrücke </vt:lpstr>
      <vt:lpstr>Übersicht - A22 Nordbrücke</vt:lpstr>
      <vt:lpstr>Übersicht - A22 Nordbrücke</vt:lpstr>
      <vt:lpstr>Übersicht - A22 Nordbrücke</vt:lpstr>
      <vt:lpstr>Übersicht - A22 Nordbrücke</vt:lpstr>
      <vt:lpstr>Übersicht - A22 Nordbrücke</vt:lpstr>
      <vt:lpstr>Zielsetzung</vt:lpstr>
      <vt:lpstr>Ausgangslage</vt:lpstr>
      <vt:lpstr>Lastmodelle</vt:lpstr>
      <vt:lpstr>Lastmodelle Messung  z.B. WIM-Anlage</vt:lpstr>
      <vt:lpstr>Lastmodelle Verkehrsstromsimulation </vt:lpstr>
      <vt:lpstr>Lastmodelle  Einflusslinien</vt:lpstr>
      <vt:lpstr>Lastmodelle  Extremwerte Abgeleitet aus der Verkehrssimulation</vt:lpstr>
      <vt:lpstr>Lastmodelle  Extremwertverteilungen der Schnittgrößen</vt:lpstr>
      <vt:lpstr>Grundlagen und Festlegungen</vt:lpstr>
      <vt:lpstr>WIM-Datensätze</vt:lpstr>
      <vt:lpstr>WIM-Datensätze- Gewichtsverteilungen am rechten Fahrstreifen</vt:lpstr>
      <vt:lpstr>Verkehrseigenschaften  Modellierung aller Spruen</vt:lpstr>
      <vt:lpstr>Verkehrseigenschaften</vt:lpstr>
      <vt:lpstr>Verkehrseigenschaften</vt:lpstr>
      <vt:lpstr>Verkehrseigenschaften</vt:lpstr>
      <vt:lpstr>Verkehrsszenarien</vt:lpstr>
      <vt:lpstr>Auswirkungen der Verkehrslasten</vt:lpstr>
      <vt:lpstr>Ergebnisse Strombrücke</vt:lpstr>
      <vt:lpstr>Ergebnisse Strombrücke</vt:lpstr>
      <vt:lpstr>Ergebnisse und Empfehlungen</vt:lpstr>
      <vt:lpstr>Ausblick FFG- VIF-Dach Projekt „REAL-LAST“</vt:lpstr>
      <vt:lpstr>Ausblick FFG- VIF-Dach Projekt „REAL-LAST“</vt:lpstr>
      <vt:lpstr>Literatur </vt:lpstr>
      <vt:lpstr>FrageN? Wir sind für sie da!</vt:lpstr>
    </vt:vector>
  </TitlesOfParts>
  <Company>ASFiNAG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eines Realen LAstmodells</dc:title>
  <dc:creator>Moser Thomas</dc:creator>
  <cp:lastModifiedBy>Vorwagner Alois</cp:lastModifiedBy>
  <cp:revision>29</cp:revision>
  <dcterms:created xsi:type="dcterms:W3CDTF">2022-05-27T05:22:01Z</dcterms:created>
  <dcterms:modified xsi:type="dcterms:W3CDTF">2023-07-04T14:37:39Z</dcterms:modified>
</cp:coreProperties>
</file>