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1" r:id="rId4"/>
    <p:sldId id="270" r:id="rId5"/>
    <p:sldId id="267" r:id="rId6"/>
    <p:sldId id="261" r:id="rId7"/>
    <p:sldId id="260" r:id="rId8"/>
    <p:sldId id="265" r:id="rId9"/>
    <p:sldId id="262" r:id="rId10"/>
    <p:sldId id="268" r:id="rId11"/>
    <p:sldId id="266" r:id="rId12"/>
    <p:sldId id="264" r:id="rId13"/>
    <p:sldId id="269" r:id="rId14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40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-315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F91F5-7DC0-4C31-9E9B-AFB6782AF272}" type="datetimeFigureOut">
              <a:rPr lang="de-AT" smtClean="0"/>
              <a:t>29.06.2023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BBCFA-0A36-40CA-80E8-DA7337C4927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746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E81BA-C044-43C4-8BF7-574142AA787D}" type="datetimeFigureOut">
              <a:rPr lang="de-AT" smtClean="0"/>
              <a:t>28.06.2023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470F2-3C83-48AB-B30D-AE24B8F9C7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98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470F2-3C83-48AB-B30D-AE24B8F9C746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382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026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2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203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945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778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895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Brückentagung 2017, 17.-18. Mai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0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328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706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506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44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Brückentagung 2023, 28.-29. Juni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6988A7-E642-427E-AD48-023EE74FFA6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Picture 2" descr="X:\Logos\Brückenmanagement\Brueckenmanagement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328517"/>
            <a:ext cx="1584176" cy="4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2400" b="1" dirty="0"/>
              <a:t>Gummibetonschleppplatten</a:t>
            </a:r>
            <a:br>
              <a:rPr lang="de-AT" sz="2400" b="1" dirty="0"/>
            </a:br>
            <a:r>
              <a:rPr lang="de-AT" sz="2400" b="1" dirty="0"/>
              <a:t>Erfahrungsbericht und Weiterentwicklungen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/>
          </a:bodyPr>
          <a:lstStyle/>
          <a:p>
            <a:r>
              <a:rPr lang="de-AT" sz="2000" b="1" dirty="0"/>
              <a:t>Helmut Hartl, Land Burgenland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</p:spTree>
    <p:extLst>
      <p:ext uri="{BB962C8B-B14F-4D97-AF65-F5344CB8AC3E}">
        <p14:creationId xmlns:p14="http://schemas.microsoft.com/office/powerpoint/2010/main" val="26499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690F95-8933-4A75-A21E-9729BBB6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Brückentagung 2023, 28.-29. Juni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1A2E9A-C5BB-4A95-9CFD-8CFDD34A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10</a:t>
            </a:fld>
            <a:endParaRPr lang="de-AT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AE9093B-5D10-4D8C-91D9-ED19EC0F4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41275"/>
            <a:ext cx="602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AT" altLang="de-DE" dirty="0"/>
              <a:t>Verbundfestigkeit – Auszugsversuche  </a:t>
            </a:r>
            <a:r>
              <a:rPr lang="de-AT" altLang="de-DE" sz="1400" dirty="0"/>
              <a:t> nach </a:t>
            </a:r>
            <a:r>
              <a:rPr lang="de-AT" altLang="de-DE" sz="1400" dirty="0" err="1"/>
              <a:t>ÖNorm</a:t>
            </a:r>
            <a:r>
              <a:rPr lang="de-AT" altLang="de-DE" sz="1400" dirty="0"/>
              <a:t> EN 15184</a:t>
            </a:r>
            <a:endParaRPr lang="de-AT" altLang="de-DE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AD440CE-AB19-415B-8C30-ED6002CF9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46088"/>
            <a:ext cx="4844012" cy="300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A36DA958-71EA-47CB-8A03-45F22EB5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46" y="3983541"/>
            <a:ext cx="544296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AT" altLang="de-DE" sz="1400" dirty="0" err="1">
                <a:latin typeface="Symbol" panose="05050102010706020507" pitchFamily="18" charset="2"/>
              </a:rPr>
              <a:t>t</a:t>
            </a:r>
            <a:r>
              <a:rPr lang="de-AT" altLang="de-DE" sz="1400" baseline="-25000" dirty="0" err="1"/>
              <a:t>max</a:t>
            </a:r>
            <a:r>
              <a:rPr lang="de-AT" altLang="de-DE" sz="1400" dirty="0"/>
              <a:t> = 0,58 MPa  (ca. 5 %) von Normalbeton =&gt; </a:t>
            </a:r>
            <a:r>
              <a:rPr lang="de-AT" altLang="de-DE" sz="1400" dirty="0" err="1"/>
              <a:t>l</a:t>
            </a:r>
            <a:r>
              <a:rPr lang="de-AT" altLang="de-DE" sz="1400" baseline="-25000" dirty="0" err="1"/>
              <a:t>bd,Gummi</a:t>
            </a:r>
            <a:r>
              <a:rPr lang="de-AT" altLang="de-DE" sz="1400" dirty="0"/>
              <a:t> ≈ </a:t>
            </a:r>
            <a:r>
              <a:rPr lang="de-AT" altLang="de-DE" sz="1400" dirty="0" err="1"/>
              <a:t>l</a:t>
            </a:r>
            <a:r>
              <a:rPr lang="de-AT" altLang="de-DE" sz="1400" baseline="-25000" dirty="0" err="1"/>
              <a:t>bd,Normal</a:t>
            </a:r>
            <a:r>
              <a:rPr lang="de-AT" altLang="de-DE" sz="1400" dirty="0"/>
              <a:t> x 20 !!!</a:t>
            </a:r>
          </a:p>
          <a:p>
            <a:pPr algn="l"/>
            <a:r>
              <a:rPr lang="de-AT" altLang="de-DE" sz="1400" b="1" dirty="0"/>
              <a:t>Einfluss auf Verbundfestigkeit:</a:t>
            </a:r>
          </a:p>
          <a:p>
            <a:pPr algn="l"/>
            <a:r>
              <a:rPr lang="de-AT" altLang="de-DE" sz="1400" b="1" dirty="0">
                <a:solidFill>
                  <a:srgbClr val="FF0000"/>
                </a:solidFill>
              </a:rPr>
              <a:t>-  Zyklische Beanspruchung Sommer/Winter</a:t>
            </a:r>
          </a:p>
          <a:p>
            <a:pPr algn="l"/>
            <a:r>
              <a:rPr lang="de-AT" altLang="de-DE" sz="1400" b="1" dirty="0">
                <a:solidFill>
                  <a:srgbClr val="00B050"/>
                </a:solidFill>
              </a:rPr>
              <a:t>+ Querdruck durch Überschüttung</a:t>
            </a:r>
          </a:p>
          <a:p>
            <a:pPr algn="l"/>
            <a:r>
              <a:rPr lang="de-AT" altLang="de-DE" sz="1400" b="1" dirty="0">
                <a:solidFill>
                  <a:srgbClr val="00B050"/>
                </a:solidFill>
              </a:rPr>
              <a:t>+ Matte (angeschweißte Querstäbe)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A198E233-81DD-4108-96DF-2E8D8C15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39737"/>
            <a:ext cx="4265613" cy="349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367D791D-5FC5-4459-A4C8-7A01AFFD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364" y="3458985"/>
            <a:ext cx="294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AT" altLang="de-DE" sz="1400" dirty="0"/>
              <a:t>(2. Versuch: 2755 N bei 5,231 mm)</a:t>
            </a:r>
          </a:p>
        </p:txBody>
      </p:sp>
    </p:spTree>
    <p:extLst>
      <p:ext uri="{BB962C8B-B14F-4D97-AF65-F5344CB8AC3E}">
        <p14:creationId xmlns:p14="http://schemas.microsoft.com/office/powerpoint/2010/main" val="82270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58E3BC-2559-40D6-97DE-578C63AD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Brückentagung 2023, 28.-29. Juni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D65D30-D4DD-4367-B583-EA4ED3CE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11</a:t>
            </a:fld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25A464-EEED-4DDD-811C-FF64804FB07D}"/>
              </a:ext>
            </a:extLst>
          </p:cNvPr>
          <p:cNvSpPr txBox="1"/>
          <p:nvPr/>
        </p:nvSpPr>
        <p:spPr>
          <a:xfrm>
            <a:off x="304800" y="2029090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Verformung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B75BE4-8FE3-441F-B255-A9E83026E9DE}"/>
              </a:ext>
            </a:extLst>
          </p:cNvPr>
          <p:cNvSpPr txBox="1"/>
          <p:nvPr/>
        </p:nvSpPr>
        <p:spPr>
          <a:xfrm>
            <a:off x="300441" y="4001582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Beanspruchung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696F4E-D6B8-4BFE-947B-0BD79401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231"/>
          <a:stretch/>
        </p:blipFill>
        <p:spPr>
          <a:xfrm>
            <a:off x="139824" y="2408253"/>
            <a:ext cx="8864352" cy="1702199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93E0934-FD6E-46C0-83D4-780890A21530}"/>
              </a:ext>
            </a:extLst>
          </p:cNvPr>
          <p:cNvSpPr/>
          <p:nvPr/>
        </p:nvSpPr>
        <p:spPr>
          <a:xfrm>
            <a:off x="302422" y="2628901"/>
            <a:ext cx="1759742" cy="1476375"/>
          </a:xfrm>
          <a:custGeom>
            <a:avLst/>
            <a:gdLst>
              <a:gd name="connsiteX0" fmla="*/ 2382 w 2312194"/>
              <a:gd name="connsiteY0" fmla="*/ 0 h 1319212"/>
              <a:gd name="connsiteX1" fmla="*/ 869157 w 2312194"/>
              <a:gd name="connsiteY1" fmla="*/ 2381 h 1319212"/>
              <a:gd name="connsiteX2" fmla="*/ 2312194 w 2312194"/>
              <a:gd name="connsiteY2" fmla="*/ 328612 h 1319212"/>
              <a:gd name="connsiteX3" fmla="*/ 2312194 w 2312194"/>
              <a:gd name="connsiteY3" fmla="*/ 378618 h 1319212"/>
              <a:gd name="connsiteX4" fmla="*/ 869157 w 2312194"/>
              <a:gd name="connsiteY4" fmla="*/ 381000 h 1319212"/>
              <a:gd name="connsiteX5" fmla="*/ 873919 w 2312194"/>
              <a:gd name="connsiteY5" fmla="*/ 1319212 h 1319212"/>
              <a:gd name="connsiteX6" fmla="*/ 576263 w 2312194"/>
              <a:gd name="connsiteY6" fmla="*/ 1314450 h 1319212"/>
              <a:gd name="connsiteX7" fmla="*/ 576263 w 2312194"/>
              <a:gd name="connsiteY7" fmla="*/ 290512 h 1319212"/>
              <a:gd name="connsiteX8" fmla="*/ 0 w 2312194"/>
              <a:gd name="connsiteY8" fmla="*/ 290512 h 1319212"/>
              <a:gd name="connsiteX9" fmla="*/ 2382 w 2312194"/>
              <a:gd name="connsiteY9" fmla="*/ 0 h 1319212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76263 w 2312194"/>
              <a:gd name="connsiteY6" fmla="*/ 1312069 h 1316831"/>
              <a:gd name="connsiteX7" fmla="*/ 576263 w 2312194"/>
              <a:gd name="connsiteY7" fmla="*/ 288131 h 1316831"/>
              <a:gd name="connsiteX8" fmla="*/ 0 w 2312194"/>
              <a:gd name="connsiteY8" fmla="*/ 288131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76263 w 2312194"/>
              <a:gd name="connsiteY6" fmla="*/ 1312069 h 1316831"/>
              <a:gd name="connsiteX7" fmla="*/ 576263 w 2312194"/>
              <a:gd name="connsiteY7" fmla="*/ 288131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76263 w 2312194"/>
              <a:gd name="connsiteY6" fmla="*/ 1312069 h 1316831"/>
              <a:gd name="connsiteX7" fmla="*/ 578644 w 2312194"/>
              <a:gd name="connsiteY7" fmla="*/ 283368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76263 w 2312194"/>
              <a:gd name="connsiteY6" fmla="*/ 1312069 h 1316831"/>
              <a:gd name="connsiteX7" fmla="*/ 581025 w 2312194"/>
              <a:gd name="connsiteY7" fmla="*/ 283368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81026 w 2312194"/>
              <a:gd name="connsiteY6" fmla="*/ 1314450 h 1316831"/>
              <a:gd name="connsiteX7" fmla="*/ 581025 w 2312194"/>
              <a:gd name="connsiteY7" fmla="*/ 283368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81026 w 2312194"/>
              <a:gd name="connsiteY6" fmla="*/ 1312069 h 1316831"/>
              <a:gd name="connsiteX7" fmla="*/ 581025 w 2312194"/>
              <a:gd name="connsiteY7" fmla="*/ 283368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59 w 2307890"/>
              <a:gd name="connsiteY0" fmla="*/ 0 h 1316831"/>
              <a:gd name="connsiteX1" fmla="*/ 864853 w 2307890"/>
              <a:gd name="connsiteY1" fmla="*/ 0 h 1316831"/>
              <a:gd name="connsiteX2" fmla="*/ 2307890 w 2307890"/>
              <a:gd name="connsiteY2" fmla="*/ 326231 h 1316831"/>
              <a:gd name="connsiteX3" fmla="*/ 2307890 w 2307890"/>
              <a:gd name="connsiteY3" fmla="*/ 376237 h 1316831"/>
              <a:gd name="connsiteX4" fmla="*/ 864853 w 2307890"/>
              <a:gd name="connsiteY4" fmla="*/ 378619 h 1316831"/>
              <a:gd name="connsiteX5" fmla="*/ 869615 w 2307890"/>
              <a:gd name="connsiteY5" fmla="*/ 1316831 h 1316831"/>
              <a:gd name="connsiteX6" fmla="*/ 576722 w 2307890"/>
              <a:gd name="connsiteY6" fmla="*/ 1312069 h 1316831"/>
              <a:gd name="connsiteX7" fmla="*/ 576721 w 2307890"/>
              <a:gd name="connsiteY7" fmla="*/ 283368 h 1316831"/>
              <a:gd name="connsiteX8" fmla="*/ 459 w 2307890"/>
              <a:gd name="connsiteY8" fmla="*/ 288130 h 1316831"/>
              <a:gd name="connsiteX9" fmla="*/ 459 w 2307890"/>
              <a:gd name="connsiteY9" fmla="*/ 0 h 1316831"/>
              <a:gd name="connsiteX0" fmla="*/ 4762 w 2312193"/>
              <a:gd name="connsiteY0" fmla="*/ 0 h 1316831"/>
              <a:gd name="connsiteX1" fmla="*/ 869156 w 2312193"/>
              <a:gd name="connsiteY1" fmla="*/ 0 h 1316831"/>
              <a:gd name="connsiteX2" fmla="*/ 2312193 w 2312193"/>
              <a:gd name="connsiteY2" fmla="*/ 326231 h 1316831"/>
              <a:gd name="connsiteX3" fmla="*/ 2312193 w 2312193"/>
              <a:gd name="connsiteY3" fmla="*/ 376237 h 1316831"/>
              <a:gd name="connsiteX4" fmla="*/ 869156 w 2312193"/>
              <a:gd name="connsiteY4" fmla="*/ 378619 h 1316831"/>
              <a:gd name="connsiteX5" fmla="*/ 873918 w 2312193"/>
              <a:gd name="connsiteY5" fmla="*/ 1316831 h 1316831"/>
              <a:gd name="connsiteX6" fmla="*/ 581025 w 2312193"/>
              <a:gd name="connsiteY6" fmla="*/ 1312069 h 1316831"/>
              <a:gd name="connsiteX7" fmla="*/ 581024 w 2312193"/>
              <a:gd name="connsiteY7" fmla="*/ 283368 h 1316831"/>
              <a:gd name="connsiteX8" fmla="*/ 0 w 2312193"/>
              <a:gd name="connsiteY8" fmla="*/ 285749 h 1316831"/>
              <a:gd name="connsiteX9" fmla="*/ 4762 w 2312193"/>
              <a:gd name="connsiteY9" fmla="*/ 0 h 1316831"/>
              <a:gd name="connsiteX0" fmla="*/ 4762 w 2312193"/>
              <a:gd name="connsiteY0" fmla="*/ 0 h 1473993"/>
              <a:gd name="connsiteX1" fmla="*/ 869156 w 2312193"/>
              <a:gd name="connsiteY1" fmla="*/ 0 h 1473993"/>
              <a:gd name="connsiteX2" fmla="*/ 2312193 w 2312193"/>
              <a:gd name="connsiteY2" fmla="*/ 326231 h 1473993"/>
              <a:gd name="connsiteX3" fmla="*/ 2312193 w 2312193"/>
              <a:gd name="connsiteY3" fmla="*/ 376237 h 1473993"/>
              <a:gd name="connsiteX4" fmla="*/ 869156 w 2312193"/>
              <a:gd name="connsiteY4" fmla="*/ 378619 h 1473993"/>
              <a:gd name="connsiteX5" fmla="*/ 876299 w 2312193"/>
              <a:gd name="connsiteY5" fmla="*/ 1473993 h 1473993"/>
              <a:gd name="connsiteX6" fmla="*/ 581025 w 2312193"/>
              <a:gd name="connsiteY6" fmla="*/ 1312069 h 1473993"/>
              <a:gd name="connsiteX7" fmla="*/ 581024 w 2312193"/>
              <a:gd name="connsiteY7" fmla="*/ 283368 h 1473993"/>
              <a:gd name="connsiteX8" fmla="*/ 0 w 2312193"/>
              <a:gd name="connsiteY8" fmla="*/ 285749 h 1473993"/>
              <a:gd name="connsiteX9" fmla="*/ 4762 w 2312193"/>
              <a:gd name="connsiteY9" fmla="*/ 0 h 1473993"/>
              <a:gd name="connsiteX0" fmla="*/ 4762 w 2312193"/>
              <a:gd name="connsiteY0" fmla="*/ 0 h 1476375"/>
              <a:gd name="connsiteX1" fmla="*/ 869156 w 2312193"/>
              <a:gd name="connsiteY1" fmla="*/ 0 h 1476375"/>
              <a:gd name="connsiteX2" fmla="*/ 2312193 w 2312193"/>
              <a:gd name="connsiteY2" fmla="*/ 326231 h 1476375"/>
              <a:gd name="connsiteX3" fmla="*/ 2312193 w 2312193"/>
              <a:gd name="connsiteY3" fmla="*/ 376237 h 1476375"/>
              <a:gd name="connsiteX4" fmla="*/ 869156 w 2312193"/>
              <a:gd name="connsiteY4" fmla="*/ 378619 h 1476375"/>
              <a:gd name="connsiteX5" fmla="*/ 876299 w 2312193"/>
              <a:gd name="connsiteY5" fmla="*/ 1473993 h 1476375"/>
              <a:gd name="connsiteX6" fmla="*/ 581025 w 2312193"/>
              <a:gd name="connsiteY6" fmla="*/ 1476375 h 1476375"/>
              <a:gd name="connsiteX7" fmla="*/ 581024 w 2312193"/>
              <a:gd name="connsiteY7" fmla="*/ 283368 h 1476375"/>
              <a:gd name="connsiteX8" fmla="*/ 0 w 2312193"/>
              <a:gd name="connsiteY8" fmla="*/ 285749 h 1476375"/>
              <a:gd name="connsiteX9" fmla="*/ 4762 w 2312193"/>
              <a:gd name="connsiteY9" fmla="*/ 0 h 1476375"/>
              <a:gd name="connsiteX0" fmla="*/ 4762 w 2312193"/>
              <a:gd name="connsiteY0" fmla="*/ 0 h 1476375"/>
              <a:gd name="connsiteX1" fmla="*/ 869156 w 2312193"/>
              <a:gd name="connsiteY1" fmla="*/ 0 h 1476375"/>
              <a:gd name="connsiteX2" fmla="*/ 2312193 w 2312193"/>
              <a:gd name="connsiteY2" fmla="*/ 326231 h 1476375"/>
              <a:gd name="connsiteX3" fmla="*/ 1804987 w 2312193"/>
              <a:gd name="connsiteY3" fmla="*/ 385762 h 1476375"/>
              <a:gd name="connsiteX4" fmla="*/ 869156 w 2312193"/>
              <a:gd name="connsiteY4" fmla="*/ 378619 h 1476375"/>
              <a:gd name="connsiteX5" fmla="*/ 876299 w 2312193"/>
              <a:gd name="connsiteY5" fmla="*/ 1473993 h 1476375"/>
              <a:gd name="connsiteX6" fmla="*/ 581025 w 2312193"/>
              <a:gd name="connsiteY6" fmla="*/ 1476375 h 1476375"/>
              <a:gd name="connsiteX7" fmla="*/ 581024 w 2312193"/>
              <a:gd name="connsiteY7" fmla="*/ 283368 h 1476375"/>
              <a:gd name="connsiteX8" fmla="*/ 0 w 2312193"/>
              <a:gd name="connsiteY8" fmla="*/ 285749 h 1476375"/>
              <a:gd name="connsiteX9" fmla="*/ 4762 w 2312193"/>
              <a:gd name="connsiteY9" fmla="*/ 0 h 1476375"/>
              <a:gd name="connsiteX0" fmla="*/ 4762 w 1804987"/>
              <a:gd name="connsiteY0" fmla="*/ 0 h 1476375"/>
              <a:gd name="connsiteX1" fmla="*/ 869156 w 1804987"/>
              <a:gd name="connsiteY1" fmla="*/ 0 h 1476375"/>
              <a:gd name="connsiteX2" fmla="*/ 1726405 w 1804987"/>
              <a:gd name="connsiteY2" fmla="*/ 314325 h 1476375"/>
              <a:gd name="connsiteX3" fmla="*/ 1804987 w 1804987"/>
              <a:gd name="connsiteY3" fmla="*/ 385762 h 1476375"/>
              <a:gd name="connsiteX4" fmla="*/ 869156 w 1804987"/>
              <a:gd name="connsiteY4" fmla="*/ 378619 h 1476375"/>
              <a:gd name="connsiteX5" fmla="*/ 876299 w 1804987"/>
              <a:gd name="connsiteY5" fmla="*/ 1473993 h 1476375"/>
              <a:gd name="connsiteX6" fmla="*/ 581025 w 1804987"/>
              <a:gd name="connsiteY6" fmla="*/ 1476375 h 1476375"/>
              <a:gd name="connsiteX7" fmla="*/ 581024 w 1804987"/>
              <a:gd name="connsiteY7" fmla="*/ 283368 h 1476375"/>
              <a:gd name="connsiteX8" fmla="*/ 0 w 1804987"/>
              <a:gd name="connsiteY8" fmla="*/ 285749 h 1476375"/>
              <a:gd name="connsiteX9" fmla="*/ 4762 w 1804987"/>
              <a:gd name="connsiteY9" fmla="*/ 0 h 1476375"/>
              <a:gd name="connsiteX0" fmla="*/ 4762 w 1726405"/>
              <a:gd name="connsiteY0" fmla="*/ 0 h 1476375"/>
              <a:gd name="connsiteX1" fmla="*/ 869156 w 1726405"/>
              <a:gd name="connsiteY1" fmla="*/ 0 h 1476375"/>
              <a:gd name="connsiteX2" fmla="*/ 1726405 w 1726405"/>
              <a:gd name="connsiteY2" fmla="*/ 314325 h 1476375"/>
              <a:gd name="connsiteX3" fmla="*/ 1583530 w 1726405"/>
              <a:gd name="connsiteY3" fmla="*/ 385762 h 1476375"/>
              <a:gd name="connsiteX4" fmla="*/ 869156 w 1726405"/>
              <a:gd name="connsiteY4" fmla="*/ 378619 h 1476375"/>
              <a:gd name="connsiteX5" fmla="*/ 876299 w 1726405"/>
              <a:gd name="connsiteY5" fmla="*/ 1473993 h 1476375"/>
              <a:gd name="connsiteX6" fmla="*/ 581025 w 1726405"/>
              <a:gd name="connsiteY6" fmla="*/ 1476375 h 1476375"/>
              <a:gd name="connsiteX7" fmla="*/ 581024 w 1726405"/>
              <a:gd name="connsiteY7" fmla="*/ 283368 h 1476375"/>
              <a:gd name="connsiteX8" fmla="*/ 0 w 1726405"/>
              <a:gd name="connsiteY8" fmla="*/ 285749 h 1476375"/>
              <a:gd name="connsiteX9" fmla="*/ 4762 w 1726405"/>
              <a:gd name="connsiteY9" fmla="*/ 0 h 1476375"/>
              <a:gd name="connsiteX0" fmla="*/ 4762 w 1757361"/>
              <a:gd name="connsiteY0" fmla="*/ 0 h 1476375"/>
              <a:gd name="connsiteX1" fmla="*/ 869156 w 1757361"/>
              <a:gd name="connsiteY1" fmla="*/ 0 h 1476375"/>
              <a:gd name="connsiteX2" fmla="*/ 1757361 w 1757361"/>
              <a:gd name="connsiteY2" fmla="*/ 335757 h 1476375"/>
              <a:gd name="connsiteX3" fmla="*/ 1583530 w 1757361"/>
              <a:gd name="connsiteY3" fmla="*/ 385762 h 1476375"/>
              <a:gd name="connsiteX4" fmla="*/ 869156 w 1757361"/>
              <a:gd name="connsiteY4" fmla="*/ 378619 h 1476375"/>
              <a:gd name="connsiteX5" fmla="*/ 876299 w 1757361"/>
              <a:gd name="connsiteY5" fmla="*/ 1473993 h 1476375"/>
              <a:gd name="connsiteX6" fmla="*/ 581025 w 1757361"/>
              <a:gd name="connsiteY6" fmla="*/ 1476375 h 1476375"/>
              <a:gd name="connsiteX7" fmla="*/ 581024 w 1757361"/>
              <a:gd name="connsiteY7" fmla="*/ 283368 h 1476375"/>
              <a:gd name="connsiteX8" fmla="*/ 0 w 1757361"/>
              <a:gd name="connsiteY8" fmla="*/ 285749 h 1476375"/>
              <a:gd name="connsiteX9" fmla="*/ 4762 w 1757361"/>
              <a:gd name="connsiteY9" fmla="*/ 0 h 1476375"/>
              <a:gd name="connsiteX0" fmla="*/ 4762 w 1759742"/>
              <a:gd name="connsiteY0" fmla="*/ 0 h 1476375"/>
              <a:gd name="connsiteX1" fmla="*/ 869156 w 1759742"/>
              <a:gd name="connsiteY1" fmla="*/ 0 h 1476375"/>
              <a:gd name="connsiteX2" fmla="*/ 1757361 w 1759742"/>
              <a:gd name="connsiteY2" fmla="*/ 335757 h 1476375"/>
              <a:gd name="connsiteX3" fmla="*/ 1759742 w 1759742"/>
              <a:gd name="connsiteY3" fmla="*/ 378619 h 1476375"/>
              <a:gd name="connsiteX4" fmla="*/ 869156 w 1759742"/>
              <a:gd name="connsiteY4" fmla="*/ 378619 h 1476375"/>
              <a:gd name="connsiteX5" fmla="*/ 876299 w 1759742"/>
              <a:gd name="connsiteY5" fmla="*/ 1473993 h 1476375"/>
              <a:gd name="connsiteX6" fmla="*/ 581025 w 1759742"/>
              <a:gd name="connsiteY6" fmla="*/ 1476375 h 1476375"/>
              <a:gd name="connsiteX7" fmla="*/ 581024 w 1759742"/>
              <a:gd name="connsiteY7" fmla="*/ 283368 h 1476375"/>
              <a:gd name="connsiteX8" fmla="*/ 0 w 1759742"/>
              <a:gd name="connsiteY8" fmla="*/ 285749 h 1476375"/>
              <a:gd name="connsiteX9" fmla="*/ 4762 w 1759742"/>
              <a:gd name="connsiteY9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9742" h="1476375">
                <a:moveTo>
                  <a:pt x="4762" y="0"/>
                </a:moveTo>
                <a:lnTo>
                  <a:pt x="869156" y="0"/>
                </a:lnTo>
                <a:lnTo>
                  <a:pt x="1757361" y="335757"/>
                </a:lnTo>
                <a:lnTo>
                  <a:pt x="1759742" y="378619"/>
                </a:lnTo>
                <a:lnTo>
                  <a:pt x="869156" y="378619"/>
                </a:lnTo>
                <a:cubicBezTo>
                  <a:pt x="870743" y="691356"/>
                  <a:pt x="874712" y="1161256"/>
                  <a:pt x="876299" y="1473993"/>
                </a:cubicBezTo>
                <a:lnTo>
                  <a:pt x="581025" y="1476375"/>
                </a:lnTo>
                <a:cubicBezTo>
                  <a:pt x="581819" y="1133475"/>
                  <a:pt x="580230" y="626268"/>
                  <a:pt x="581024" y="283368"/>
                </a:cubicBezTo>
                <a:lnTo>
                  <a:pt x="0" y="285749"/>
                </a:lnTo>
                <a:cubicBezTo>
                  <a:pt x="1588" y="189705"/>
                  <a:pt x="3174" y="96044"/>
                  <a:pt x="4762" y="0"/>
                </a:cubicBezTo>
                <a:close/>
              </a:path>
            </a:pathLst>
          </a:custGeom>
          <a:pattFill prst="wdUpDiag">
            <a:fgClr>
              <a:srgbClr val="92D050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E9A2394-7066-4920-A510-72F2D61A0A93}"/>
              </a:ext>
            </a:extLst>
          </p:cNvPr>
          <p:cNvSpPr/>
          <p:nvPr/>
        </p:nvSpPr>
        <p:spPr>
          <a:xfrm flipV="1">
            <a:off x="3090863" y="2957033"/>
            <a:ext cx="3971929" cy="45719"/>
          </a:xfrm>
          <a:custGeom>
            <a:avLst/>
            <a:gdLst>
              <a:gd name="connsiteX0" fmla="*/ 0 w 2014537"/>
              <a:gd name="connsiteY0" fmla="*/ 47625 h 47625"/>
              <a:gd name="connsiteX1" fmla="*/ 2014537 w 2014537"/>
              <a:gd name="connsiteY1" fmla="*/ 42863 h 47625"/>
              <a:gd name="connsiteX2" fmla="*/ 2014537 w 2014537"/>
              <a:gd name="connsiteY2" fmla="*/ 0 h 47625"/>
              <a:gd name="connsiteX3" fmla="*/ 0 w 2014537"/>
              <a:gd name="connsiteY3" fmla="*/ 47625 h 47625"/>
              <a:gd name="connsiteX0" fmla="*/ 2382 w 2016919"/>
              <a:gd name="connsiteY0" fmla="*/ 47625 h 47625"/>
              <a:gd name="connsiteX1" fmla="*/ 2016919 w 2016919"/>
              <a:gd name="connsiteY1" fmla="*/ 42863 h 47625"/>
              <a:gd name="connsiteX2" fmla="*/ 2016919 w 2016919"/>
              <a:gd name="connsiteY2" fmla="*/ 0 h 47625"/>
              <a:gd name="connsiteX3" fmla="*/ 0 w 2016919"/>
              <a:gd name="connsiteY3" fmla="*/ 2381 h 47625"/>
              <a:gd name="connsiteX4" fmla="*/ 2382 w 2016919"/>
              <a:gd name="connsiteY4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919" h="47625">
                <a:moveTo>
                  <a:pt x="2382" y="47625"/>
                </a:moveTo>
                <a:lnTo>
                  <a:pt x="2016919" y="42863"/>
                </a:lnTo>
                <a:lnTo>
                  <a:pt x="2016919" y="0"/>
                </a:lnTo>
                <a:cubicBezTo>
                  <a:pt x="1746250" y="7144"/>
                  <a:pt x="270669" y="-4763"/>
                  <a:pt x="0" y="2381"/>
                </a:cubicBezTo>
                <a:lnTo>
                  <a:pt x="2382" y="47625"/>
                </a:lnTo>
                <a:close/>
              </a:path>
            </a:pathLst>
          </a:custGeom>
          <a:pattFill prst="smConfetti">
            <a:fgClr>
              <a:schemeClr val="tx1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538B2FB-B9B3-4687-805E-743206ABE52D}"/>
              </a:ext>
            </a:extLst>
          </p:cNvPr>
          <p:cNvSpPr/>
          <p:nvPr/>
        </p:nvSpPr>
        <p:spPr>
          <a:xfrm>
            <a:off x="301960" y="2578894"/>
            <a:ext cx="869615" cy="45719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977124A7-F102-43DE-8A89-4B9BE5A40767}"/>
              </a:ext>
            </a:extLst>
          </p:cNvPr>
          <p:cNvSpPr/>
          <p:nvPr/>
        </p:nvSpPr>
        <p:spPr>
          <a:xfrm>
            <a:off x="2062163" y="2959523"/>
            <a:ext cx="1028700" cy="45719"/>
          </a:xfrm>
          <a:custGeom>
            <a:avLst/>
            <a:gdLst>
              <a:gd name="connsiteX0" fmla="*/ 0 w 2014537"/>
              <a:gd name="connsiteY0" fmla="*/ 47625 h 47625"/>
              <a:gd name="connsiteX1" fmla="*/ 2014537 w 2014537"/>
              <a:gd name="connsiteY1" fmla="*/ 42863 h 47625"/>
              <a:gd name="connsiteX2" fmla="*/ 2014537 w 2014537"/>
              <a:gd name="connsiteY2" fmla="*/ 0 h 47625"/>
              <a:gd name="connsiteX3" fmla="*/ 0 w 2014537"/>
              <a:gd name="connsiteY3" fmla="*/ 47625 h 47625"/>
              <a:gd name="connsiteX0" fmla="*/ 2382 w 2016919"/>
              <a:gd name="connsiteY0" fmla="*/ 47625 h 47625"/>
              <a:gd name="connsiteX1" fmla="*/ 2016919 w 2016919"/>
              <a:gd name="connsiteY1" fmla="*/ 42863 h 47625"/>
              <a:gd name="connsiteX2" fmla="*/ 2016919 w 2016919"/>
              <a:gd name="connsiteY2" fmla="*/ 0 h 47625"/>
              <a:gd name="connsiteX3" fmla="*/ 0 w 2016919"/>
              <a:gd name="connsiteY3" fmla="*/ 2381 h 47625"/>
              <a:gd name="connsiteX4" fmla="*/ 2382 w 2016919"/>
              <a:gd name="connsiteY4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919" h="47625">
                <a:moveTo>
                  <a:pt x="2382" y="47625"/>
                </a:moveTo>
                <a:lnTo>
                  <a:pt x="2016919" y="42863"/>
                </a:lnTo>
                <a:lnTo>
                  <a:pt x="2016919" y="0"/>
                </a:lnTo>
                <a:cubicBezTo>
                  <a:pt x="1746250" y="7144"/>
                  <a:pt x="270669" y="-4763"/>
                  <a:pt x="0" y="2381"/>
                </a:cubicBezTo>
                <a:lnTo>
                  <a:pt x="2382" y="47625"/>
                </a:lnTo>
                <a:close/>
              </a:path>
            </a:pathLst>
          </a:custGeom>
          <a:pattFill prst="wdUpDiag">
            <a:fgClr>
              <a:srgbClr val="92D050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pic>
        <p:nvPicPr>
          <p:cNvPr id="15" name="Bild 1">
            <a:extLst>
              <a:ext uri="{FF2B5EF4-FFF2-40B4-BE49-F238E27FC236}">
                <a16:creationId xmlns:a16="http://schemas.microsoft.com/office/drawing/2014/main" id="{E0566EFB-0062-4806-88DA-276A50CFE45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0"/>
          <a:stretch/>
        </p:blipFill>
        <p:spPr bwMode="auto">
          <a:xfrm>
            <a:off x="167639" y="24857"/>
            <a:ext cx="8648701" cy="200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08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12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50E65BF-9D5B-41B6-8E64-890C6FE05DA9}"/>
              </a:ext>
            </a:extLst>
          </p:cNvPr>
          <p:cNvSpPr txBox="1"/>
          <p:nvPr/>
        </p:nvSpPr>
        <p:spPr>
          <a:xfrm>
            <a:off x="114300" y="114300"/>
            <a:ext cx="892302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Zusammenfassung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AT" sz="1600" dirty="0"/>
              <a:t>Gummibetonschleppplatten (GSP) sind im Stande die Bewegungen von integralen  Brücken zu verteilen, wenngleich </a:t>
            </a:r>
            <a:r>
              <a:rPr lang="de-AT" sz="1600" dirty="0" err="1"/>
              <a:t>Dehungskonzentrationen</a:t>
            </a:r>
            <a:r>
              <a:rPr lang="de-AT" sz="1600" dirty="0"/>
              <a:t> am Anfang und am Ende der GSP entstehen.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AT" sz="1600" dirty="0"/>
              <a:t>Es entstehen Zusatzdehnungen im Belag über dem Ende der abtauchenden Schleppplatte zufolge zufolge der Rotation des Widerlagers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AT" sz="1600" dirty="0"/>
              <a:t>Entkoppelung der Dehnungen durch dünne Normalbetonplatte (biegeweich und somit keine Hebung)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AT" sz="1600" dirty="0"/>
              <a:t>Aufgrund der geringen Verbundfestigkeit im Gummibeton wird die Verwendung von langen Sondermatten wegen der angeschweißten Querstäbe empfohlen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AT" sz="1600" b="1" dirty="0"/>
              <a:t>Funktion seit 13 Jahren bestätigt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AT" sz="1600" b="1" dirty="0"/>
              <a:t>Ressourcenschonende und kostengünstige Lösung (Gummigranulat = geschredderte Altreifen)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AT" sz="1600" b="1" dirty="0"/>
              <a:t>Zwei neue Anwendungen der weiterentwickelten GSP für eine 100 m und eine 150 m lange Brücke sind derzeit in Umsetzung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467EF4-F8D0-4677-A288-FE035FE5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760" y="3394629"/>
            <a:ext cx="5806440" cy="28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Brückentagung 2019, 14.-15. Mai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/>
          <a:p>
            <a:fld id="{C86988A7-E642-427E-AD48-023EE74FFA63}" type="slidenum">
              <a:rPr lang="de-AT" smtClean="0"/>
              <a:t>13</a:t>
            </a:fld>
            <a:endParaRPr lang="de-AT" dirty="0"/>
          </a:p>
        </p:txBody>
      </p:sp>
      <p:sp>
        <p:nvSpPr>
          <p:cNvPr id="7" name="AutoShape 6" descr="Bildergebnis für Strabag"/>
          <p:cNvSpPr>
            <a:spLocks noChangeAspect="1" noChangeArrowheads="1"/>
          </p:cNvSpPr>
          <p:nvPr/>
        </p:nvSpPr>
        <p:spPr bwMode="auto">
          <a:xfrm>
            <a:off x="0" y="-136525"/>
            <a:ext cx="14382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216729" y="2818080"/>
            <a:ext cx="2063699" cy="36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LAND 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BURGENLAND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Bild 19" descr="Wappen"/>
          <p:cNvPicPr/>
          <p:nvPr/>
        </p:nvPicPr>
        <p:blipFill>
          <a:blip r:embed="rId3"/>
          <a:srcRect r="78772" b="25223"/>
          <a:stretch>
            <a:fillRect/>
          </a:stretch>
        </p:blipFill>
        <p:spPr bwMode="auto">
          <a:xfrm>
            <a:off x="5417677" y="2554140"/>
            <a:ext cx="896724" cy="58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" y="973575"/>
            <a:ext cx="2476062" cy="598838"/>
          </a:xfrm>
          <a:prstGeom prst="rect">
            <a:avLst/>
          </a:prstGeom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158824" y="-3154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de-AT" sz="1800" b="1" dirty="0">
                <a:latin typeface="+mj-lt"/>
              </a:rPr>
              <a:t>Ein großes DANKE an alle Beteiligten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86374F3-0FB0-4672-83E6-826CDA0E0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079" y="836138"/>
            <a:ext cx="1751715" cy="8790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997CD1-C0AA-42F2-8083-E777F710A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333" y="2206086"/>
            <a:ext cx="2649145" cy="1471747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2C15DAD-235B-497B-AC93-5FD3AFD8443F}"/>
              </a:ext>
            </a:extLst>
          </p:cNvPr>
          <p:cNvGrpSpPr/>
          <p:nvPr/>
        </p:nvGrpSpPr>
        <p:grpSpPr>
          <a:xfrm>
            <a:off x="4790595" y="847174"/>
            <a:ext cx="1510586" cy="857000"/>
            <a:chOff x="4814871" y="866743"/>
            <a:chExt cx="1510586" cy="857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68" r="59317" b="11166"/>
            <a:stretch/>
          </p:blipFill>
          <p:spPr bwMode="auto">
            <a:xfrm>
              <a:off x="4814871" y="866743"/>
              <a:ext cx="1510586" cy="50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C0ACE992-8E99-414D-9AA7-6683D5443D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0" t="14168" r="882" b="11166"/>
            <a:stretch/>
          </p:blipFill>
          <p:spPr bwMode="auto">
            <a:xfrm>
              <a:off x="4814871" y="1322013"/>
              <a:ext cx="1510586" cy="40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1E6998F0-D667-4FDA-8289-7CEA48987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1983" y="366037"/>
            <a:ext cx="2514600" cy="18192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C4F601E-763D-47DC-8A19-396B452A299D}"/>
              </a:ext>
            </a:extLst>
          </p:cNvPr>
          <p:cNvSpPr txBox="1"/>
          <p:nvPr/>
        </p:nvSpPr>
        <p:spPr>
          <a:xfrm>
            <a:off x="881979" y="2208315"/>
            <a:ext cx="76628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                   Ausführung                                                       Bauherr, ÖBA &amp; Projektsteuerung</a:t>
            </a:r>
          </a:p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2985" y="503553"/>
            <a:ext cx="8374263" cy="522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                          </a:t>
            </a:r>
            <a:r>
              <a:rPr lang="de-AT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Projektierung                                             Vermessung                         Geotechnik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995987" y="3087866"/>
            <a:ext cx="21812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441753" y="3054542"/>
            <a:ext cx="2842351" cy="3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ABTEILUNG 5 - BRÜCKENBAU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0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50E65BF-9D5B-41B6-8E64-890C6FE05DA9}"/>
              </a:ext>
            </a:extLst>
          </p:cNvPr>
          <p:cNvSpPr txBox="1"/>
          <p:nvPr/>
        </p:nvSpPr>
        <p:spPr>
          <a:xfrm>
            <a:off x="138852" y="22860"/>
            <a:ext cx="5130700" cy="2915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de-AT" b="1" dirty="0"/>
              <a:t>Aufgaben von Schleppplatten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de-DE" sz="1600" b="1" dirty="0"/>
              <a:t>bei allen Brücken</a:t>
            </a: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dirty="0"/>
              <a:t>Ausgleich von Steifigkeitsunterschieden/</a:t>
            </a:r>
            <a:br>
              <a:rPr lang="de-DE" dirty="0"/>
            </a:br>
            <a:r>
              <a:rPr lang="de-DE" dirty="0"/>
              <a:t>Setzungen hinter der Widerlagerwand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de-DE" sz="1600" b="1" dirty="0"/>
              <a:t>zusätzlich, bei integralen Brücken</a:t>
            </a: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dirty="0"/>
              <a:t>Fernhalten des Wassers von der Widerlagerwand,</a:t>
            </a:r>
            <a:br>
              <a:rPr lang="de-DE" dirty="0"/>
            </a:br>
            <a:r>
              <a:rPr lang="de-DE" dirty="0"/>
              <a:t>und insbesondere vom Rahmeneck</a:t>
            </a: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dirty="0"/>
              <a:t>Abbau der Längenänderung des Tragwerks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222E73-7DC0-4B04-87D4-888211C6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07" y="287851"/>
            <a:ext cx="3695198" cy="496824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0E013C3-8D9C-41DB-B099-8D132738601B}"/>
              </a:ext>
            </a:extLst>
          </p:cNvPr>
          <p:cNvSpPr txBox="1"/>
          <p:nvPr/>
        </p:nvSpPr>
        <p:spPr>
          <a:xfrm>
            <a:off x="5366201" y="4885512"/>
            <a:ext cx="367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Güterwegbrücke ohne Schleppplatte</a:t>
            </a:r>
          </a:p>
        </p:txBody>
      </p:sp>
    </p:spTree>
    <p:extLst>
      <p:ext uri="{BB962C8B-B14F-4D97-AF65-F5344CB8AC3E}">
        <p14:creationId xmlns:p14="http://schemas.microsoft.com/office/powerpoint/2010/main" val="55961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E25698-A68B-47B9-A0C8-5B2FECB1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Brückentagung 2023, 28.-29. Juni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098CD1-D56E-4FD9-A9C3-47FA73B8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3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60DB6C-998A-4236-AE49-1CC9C9EDA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0" r="14769"/>
          <a:stretch/>
        </p:blipFill>
        <p:spPr>
          <a:xfrm>
            <a:off x="-104508" y="299421"/>
            <a:ext cx="2750037" cy="18285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6D822B-4F1B-4BD6-801B-37760D161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32"/>
          <a:stretch/>
        </p:blipFill>
        <p:spPr>
          <a:xfrm>
            <a:off x="-191604" y="2154279"/>
            <a:ext cx="2750037" cy="18285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62BB7D-A541-445E-BED7-A3BDE39845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24"/>
          <a:stretch/>
        </p:blipFill>
        <p:spPr>
          <a:xfrm flipH="1">
            <a:off x="5947423" y="574764"/>
            <a:ext cx="3257539" cy="182852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74CAC98-8937-4FD9-A24A-040124FA2E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0073"/>
          <a:stretch/>
        </p:blipFill>
        <p:spPr>
          <a:xfrm flipH="1">
            <a:off x="6233572" y="2466310"/>
            <a:ext cx="2874504" cy="202314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E85D247-6B7C-4698-92B5-993ABACEEACA}"/>
              </a:ext>
            </a:extLst>
          </p:cNvPr>
          <p:cNvSpPr txBox="1"/>
          <p:nvPr/>
        </p:nvSpPr>
        <p:spPr>
          <a:xfrm>
            <a:off x="-15246" y="-20685"/>
            <a:ext cx="54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Überarbeitung der RVS - </a:t>
            </a:r>
            <a:r>
              <a:rPr lang="de-AT" b="1" dirty="0"/>
              <a:t>RVS 15.06.11 (Schleppplatten)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13FB947-9759-4A27-8DDA-BFD2C6D1C41B}"/>
              </a:ext>
            </a:extLst>
          </p:cNvPr>
          <p:cNvSpPr txBox="1"/>
          <p:nvPr/>
        </p:nvSpPr>
        <p:spPr>
          <a:xfrm>
            <a:off x="85815" y="4649866"/>
            <a:ext cx="8276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    konventionell                                  mit XPS-Einlage                                       vollintegral</a:t>
            </a:r>
          </a:p>
          <a:p>
            <a:r>
              <a:rPr lang="de-DE" sz="1400" b="1" dirty="0">
                <a:ln w="0"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      Drehpunkt unten                                               Drehpunkt oben                                                      kein Drehpunkt</a:t>
            </a:r>
            <a:endParaRPr lang="de-AT" sz="1400" b="1" dirty="0">
              <a:ln w="0"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6CE92A5-8393-465D-9889-1E66DCB34CB8}"/>
              </a:ext>
            </a:extLst>
          </p:cNvPr>
          <p:cNvSpPr>
            <a:spLocks/>
          </p:cNvSpPr>
          <p:nvPr/>
        </p:nvSpPr>
        <p:spPr>
          <a:xfrm flipH="1">
            <a:off x="1305167" y="3211108"/>
            <a:ext cx="126000" cy="126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BCCD3FB-B9EA-4F5D-8ED4-7812FE2C5829}"/>
              </a:ext>
            </a:extLst>
          </p:cNvPr>
          <p:cNvSpPr>
            <a:spLocks/>
          </p:cNvSpPr>
          <p:nvPr/>
        </p:nvSpPr>
        <p:spPr>
          <a:xfrm flipH="1">
            <a:off x="479667" y="1090860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1ADD8B9-73EE-47E7-B155-ABC3EAE23C72}"/>
              </a:ext>
            </a:extLst>
          </p:cNvPr>
          <p:cNvGrpSpPr/>
          <p:nvPr/>
        </p:nvGrpSpPr>
        <p:grpSpPr>
          <a:xfrm>
            <a:off x="2738351" y="341960"/>
            <a:ext cx="3168000" cy="1828529"/>
            <a:chOff x="2738351" y="341960"/>
            <a:chExt cx="3168000" cy="182852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A50ECED-BC85-4AE7-8F93-66F8D75DD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351" t="5299" r="3481" b="31921"/>
            <a:stretch/>
          </p:blipFill>
          <p:spPr>
            <a:xfrm>
              <a:off x="2738351" y="341960"/>
              <a:ext cx="3168000" cy="1828529"/>
            </a:xfrm>
            <a:prstGeom prst="rect">
              <a:avLst/>
            </a:prstGeom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EF55118-0496-455E-9295-13CC4A439134}"/>
                </a:ext>
              </a:extLst>
            </p:cNvPr>
            <p:cNvSpPr>
              <a:spLocks/>
            </p:cNvSpPr>
            <p:nvPr/>
          </p:nvSpPr>
          <p:spPr>
            <a:xfrm flipH="1">
              <a:off x="3223838" y="959746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51FCD95-1CDD-4C18-B994-54E128FB339C}"/>
              </a:ext>
            </a:extLst>
          </p:cNvPr>
          <p:cNvGrpSpPr/>
          <p:nvPr/>
        </p:nvGrpSpPr>
        <p:grpSpPr>
          <a:xfrm>
            <a:off x="3051861" y="2653678"/>
            <a:ext cx="2138446" cy="1669013"/>
            <a:chOff x="3051861" y="2653678"/>
            <a:chExt cx="2138446" cy="166901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E1C0E1E-1DB5-49E1-85C3-9EA668148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3670" t="63126" r="1395" b="-2061"/>
            <a:stretch/>
          </p:blipFill>
          <p:spPr>
            <a:xfrm>
              <a:off x="3051861" y="2653678"/>
              <a:ext cx="2138446" cy="1669013"/>
            </a:xfrm>
            <a:prstGeom prst="rect">
              <a:avLst/>
            </a:prstGeom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D8EF9CE-4C14-4128-BDDA-49E71F966DA5}"/>
                </a:ext>
              </a:extLst>
            </p:cNvPr>
            <p:cNvSpPr>
              <a:spLocks/>
            </p:cNvSpPr>
            <p:nvPr/>
          </p:nvSpPr>
          <p:spPr>
            <a:xfrm flipH="1">
              <a:off x="4136028" y="3127661"/>
              <a:ext cx="126000" cy="126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97893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50E65BF-9D5B-41B6-8E64-890C6FE05DA9}"/>
              </a:ext>
            </a:extLst>
          </p:cNvPr>
          <p:cNvSpPr txBox="1"/>
          <p:nvPr/>
        </p:nvSpPr>
        <p:spPr>
          <a:xfrm>
            <a:off x="350520" y="22860"/>
            <a:ext cx="745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Abbau der Längenänderung des Tragwerks - </a:t>
            </a:r>
            <a:r>
              <a:rPr lang="de-AT" b="1" dirty="0"/>
              <a:t>RVS 15.02.12 (integrale Brücken)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BFBD5D-060D-4087-8CEF-E4A69433C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0" t="1800" r="2293" b="8152"/>
          <a:stretch/>
        </p:blipFill>
        <p:spPr>
          <a:xfrm>
            <a:off x="-794607" y="539935"/>
            <a:ext cx="6028456" cy="31437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E55561-0997-45AD-AA14-B42976C4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1" t="5008" r="605"/>
          <a:stretch/>
        </p:blipFill>
        <p:spPr>
          <a:xfrm>
            <a:off x="4681854" y="548644"/>
            <a:ext cx="4592648" cy="314379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1712E64-AE44-4D05-B6AD-B55AEE156931}"/>
              </a:ext>
            </a:extLst>
          </p:cNvPr>
          <p:cNvSpPr txBox="1"/>
          <p:nvPr/>
        </p:nvSpPr>
        <p:spPr>
          <a:xfrm>
            <a:off x="505098" y="3596633"/>
            <a:ext cx="2506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 Bewegungslänge </a:t>
            </a:r>
            <a:r>
              <a:rPr lang="de-AT" b="1" dirty="0"/>
              <a:t>&lt;</a:t>
            </a:r>
            <a:r>
              <a:rPr lang="de-AT" dirty="0"/>
              <a:t> 30m</a:t>
            </a:r>
            <a:br>
              <a:rPr lang="de-AT" dirty="0"/>
            </a:br>
            <a:r>
              <a:rPr lang="de-AT" dirty="0"/>
              <a:t>( = Brückenlänge  </a:t>
            </a:r>
            <a:r>
              <a:rPr lang="de-AT" b="1" dirty="0"/>
              <a:t>&lt;</a:t>
            </a:r>
            <a:r>
              <a:rPr lang="de-AT" dirty="0"/>
              <a:t> 60m)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C823287-9D4D-44CC-A026-35B8E003A371}"/>
              </a:ext>
            </a:extLst>
          </p:cNvPr>
          <p:cNvSpPr txBox="1"/>
          <p:nvPr/>
        </p:nvSpPr>
        <p:spPr>
          <a:xfrm>
            <a:off x="5612690" y="3592274"/>
            <a:ext cx="2506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 Bewegungslänge </a:t>
            </a:r>
            <a:r>
              <a:rPr lang="de-AT" b="1" dirty="0"/>
              <a:t>&gt;</a:t>
            </a:r>
            <a:r>
              <a:rPr lang="de-AT" dirty="0"/>
              <a:t> 30m</a:t>
            </a:r>
            <a:br>
              <a:rPr lang="de-AT" dirty="0"/>
            </a:br>
            <a:r>
              <a:rPr lang="de-AT" dirty="0"/>
              <a:t>( = Brückenlänge  </a:t>
            </a:r>
            <a:r>
              <a:rPr lang="de-AT" b="1" dirty="0"/>
              <a:t>&gt;</a:t>
            </a:r>
            <a:r>
              <a:rPr lang="de-AT" dirty="0"/>
              <a:t> 60m)</a:t>
            </a:r>
          </a:p>
        </p:txBody>
      </p:sp>
    </p:spTree>
    <p:extLst>
      <p:ext uri="{BB962C8B-B14F-4D97-AF65-F5344CB8AC3E}">
        <p14:creationId xmlns:p14="http://schemas.microsoft.com/office/powerpoint/2010/main" val="110445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5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50E65BF-9D5B-41B6-8E64-890C6FE05DA9}"/>
              </a:ext>
            </a:extLst>
          </p:cNvPr>
          <p:cNvSpPr txBox="1"/>
          <p:nvPr/>
        </p:nvSpPr>
        <p:spPr>
          <a:xfrm>
            <a:off x="350520" y="22860"/>
            <a:ext cx="322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System </a:t>
            </a:r>
            <a:r>
              <a:rPr lang="de-AT" b="1" dirty="0" err="1"/>
              <a:t>Oberwart</a:t>
            </a:r>
            <a:r>
              <a:rPr lang="de-AT" b="1" dirty="0"/>
              <a:t>, Baujahr 2010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1CA2660-36A6-487D-B899-9544D6574D72}"/>
              </a:ext>
            </a:extLst>
          </p:cNvPr>
          <p:cNvGrpSpPr/>
          <p:nvPr/>
        </p:nvGrpSpPr>
        <p:grpSpPr>
          <a:xfrm flipH="1">
            <a:off x="-39829" y="454933"/>
            <a:ext cx="8665083" cy="4210598"/>
            <a:chOff x="517525" y="437515"/>
            <a:chExt cx="8665083" cy="4210598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2C1082B-AC8D-494C-9365-D06C6E93D7F8}"/>
                </a:ext>
              </a:extLst>
            </p:cNvPr>
            <p:cNvSpPr/>
            <p:nvPr/>
          </p:nvSpPr>
          <p:spPr>
            <a:xfrm rot="21480000">
              <a:off x="730535" y="1221757"/>
              <a:ext cx="4439869" cy="77549"/>
            </a:xfrm>
            <a:prstGeom prst="rect">
              <a:avLst/>
            </a:prstGeom>
            <a:pattFill prst="shingle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5E2E7E2-09DD-4B51-BC7F-3B918482F8CE}"/>
                </a:ext>
              </a:extLst>
            </p:cNvPr>
            <p:cNvSpPr/>
            <p:nvPr/>
          </p:nvSpPr>
          <p:spPr>
            <a:xfrm rot="21480000">
              <a:off x="5168814" y="1053563"/>
              <a:ext cx="2691057" cy="120225"/>
            </a:xfrm>
            <a:prstGeom prst="rect">
              <a:avLst/>
            </a:prstGeom>
            <a:pattFill prst="sm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2EEAA3C-0782-4FF8-BD48-150DF77FFF2D}"/>
                </a:ext>
              </a:extLst>
            </p:cNvPr>
            <p:cNvSpPr/>
            <p:nvPr/>
          </p:nvSpPr>
          <p:spPr>
            <a:xfrm>
              <a:off x="6188449" y="4072049"/>
              <a:ext cx="2468960" cy="576064"/>
            </a:xfrm>
            <a:prstGeom prst="rect">
              <a:avLst/>
            </a:prstGeom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62FACD9-7F9E-4F16-BC69-8632B1979E2B}"/>
                </a:ext>
              </a:extLst>
            </p:cNvPr>
            <p:cNvSpPr/>
            <p:nvPr/>
          </p:nvSpPr>
          <p:spPr>
            <a:xfrm>
              <a:off x="7863686" y="949577"/>
              <a:ext cx="495347" cy="3122471"/>
            </a:xfrm>
            <a:prstGeom prst="rect">
              <a:avLst/>
            </a:prstGeom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1965A56-F523-465B-A204-2989F3D7F620}"/>
                </a:ext>
              </a:extLst>
            </p:cNvPr>
            <p:cNvSpPr/>
            <p:nvPr/>
          </p:nvSpPr>
          <p:spPr>
            <a:xfrm>
              <a:off x="5148636" y="505060"/>
              <a:ext cx="4033972" cy="638583"/>
            </a:xfrm>
            <a:custGeom>
              <a:avLst/>
              <a:gdLst>
                <a:gd name="connsiteX0" fmla="*/ 2586446 w 3605348"/>
                <a:gd name="connsiteY0" fmla="*/ 43543 h 827315"/>
                <a:gd name="connsiteX1" fmla="*/ 0 w 3605348"/>
                <a:gd name="connsiteY1" fmla="*/ 696686 h 827315"/>
                <a:gd name="connsiteX2" fmla="*/ 8708 w 3605348"/>
                <a:gd name="connsiteY2" fmla="*/ 827315 h 827315"/>
                <a:gd name="connsiteX3" fmla="*/ 2534194 w 3605348"/>
                <a:gd name="connsiteY3" fmla="*/ 618309 h 827315"/>
                <a:gd name="connsiteX4" fmla="*/ 2577737 w 3605348"/>
                <a:gd name="connsiteY4" fmla="*/ 478972 h 827315"/>
                <a:gd name="connsiteX5" fmla="*/ 3605348 w 3605348"/>
                <a:gd name="connsiteY5" fmla="*/ 444137 h 827315"/>
                <a:gd name="connsiteX6" fmla="*/ 3579223 w 3605348"/>
                <a:gd name="connsiteY6" fmla="*/ 0 h 827315"/>
                <a:gd name="connsiteX7" fmla="*/ 2586446 w 3605348"/>
                <a:gd name="connsiteY7" fmla="*/ 43543 h 827315"/>
                <a:gd name="connsiteX0" fmla="*/ 2612572 w 3631474"/>
                <a:gd name="connsiteY0" fmla="*/ 43543 h 1976846"/>
                <a:gd name="connsiteX1" fmla="*/ 26126 w 3631474"/>
                <a:gd name="connsiteY1" fmla="*/ 696686 h 1976846"/>
                <a:gd name="connsiteX2" fmla="*/ 0 w 3631474"/>
                <a:gd name="connsiteY2" fmla="*/ 1976846 h 1976846"/>
                <a:gd name="connsiteX3" fmla="*/ 2560320 w 3631474"/>
                <a:gd name="connsiteY3" fmla="*/ 618309 h 1976846"/>
                <a:gd name="connsiteX4" fmla="*/ 2603863 w 3631474"/>
                <a:gd name="connsiteY4" fmla="*/ 478972 h 1976846"/>
                <a:gd name="connsiteX5" fmla="*/ 3631474 w 3631474"/>
                <a:gd name="connsiteY5" fmla="*/ 444137 h 1976846"/>
                <a:gd name="connsiteX6" fmla="*/ 3605349 w 3631474"/>
                <a:gd name="connsiteY6" fmla="*/ 0 h 1976846"/>
                <a:gd name="connsiteX7" fmla="*/ 2612572 w 3631474"/>
                <a:gd name="connsiteY7" fmla="*/ 43543 h 1976846"/>
                <a:gd name="connsiteX0" fmla="*/ 2612572 w 3631474"/>
                <a:gd name="connsiteY0" fmla="*/ 43543 h 1976846"/>
                <a:gd name="connsiteX1" fmla="*/ 26126 w 3631474"/>
                <a:gd name="connsiteY1" fmla="*/ 696686 h 1976846"/>
                <a:gd name="connsiteX2" fmla="*/ 0 w 3631474"/>
                <a:gd name="connsiteY2" fmla="*/ 1976846 h 1976846"/>
                <a:gd name="connsiteX3" fmla="*/ 2698432 w 3631474"/>
                <a:gd name="connsiteY3" fmla="*/ 1842271 h 1976846"/>
                <a:gd name="connsiteX4" fmla="*/ 2603863 w 3631474"/>
                <a:gd name="connsiteY4" fmla="*/ 478972 h 1976846"/>
                <a:gd name="connsiteX5" fmla="*/ 3631474 w 3631474"/>
                <a:gd name="connsiteY5" fmla="*/ 444137 h 1976846"/>
                <a:gd name="connsiteX6" fmla="*/ 3605349 w 3631474"/>
                <a:gd name="connsiteY6" fmla="*/ 0 h 1976846"/>
                <a:gd name="connsiteX7" fmla="*/ 2612572 w 3631474"/>
                <a:gd name="connsiteY7" fmla="*/ 43543 h 1976846"/>
                <a:gd name="connsiteX0" fmla="*/ 2612572 w 3631474"/>
                <a:gd name="connsiteY0" fmla="*/ 43543 h 1976846"/>
                <a:gd name="connsiteX1" fmla="*/ 26126 w 3631474"/>
                <a:gd name="connsiteY1" fmla="*/ 696686 h 1976846"/>
                <a:gd name="connsiteX2" fmla="*/ 0 w 3631474"/>
                <a:gd name="connsiteY2" fmla="*/ 1976846 h 1976846"/>
                <a:gd name="connsiteX3" fmla="*/ 2698432 w 3631474"/>
                <a:gd name="connsiteY3" fmla="*/ 1842271 h 1976846"/>
                <a:gd name="connsiteX4" fmla="*/ 2699113 w 3631474"/>
                <a:gd name="connsiteY4" fmla="*/ 1793422 h 1976846"/>
                <a:gd name="connsiteX5" fmla="*/ 3631474 w 3631474"/>
                <a:gd name="connsiteY5" fmla="*/ 444137 h 1976846"/>
                <a:gd name="connsiteX6" fmla="*/ 3605349 w 3631474"/>
                <a:gd name="connsiteY6" fmla="*/ 0 h 1976846"/>
                <a:gd name="connsiteX7" fmla="*/ 2612572 w 3631474"/>
                <a:gd name="connsiteY7" fmla="*/ 43543 h 1976846"/>
                <a:gd name="connsiteX0" fmla="*/ 2612572 w 4026761"/>
                <a:gd name="connsiteY0" fmla="*/ 43543 h 1976846"/>
                <a:gd name="connsiteX1" fmla="*/ 26126 w 4026761"/>
                <a:gd name="connsiteY1" fmla="*/ 696686 h 1976846"/>
                <a:gd name="connsiteX2" fmla="*/ 0 w 4026761"/>
                <a:gd name="connsiteY2" fmla="*/ 1976846 h 1976846"/>
                <a:gd name="connsiteX3" fmla="*/ 2698432 w 4026761"/>
                <a:gd name="connsiteY3" fmla="*/ 1842271 h 1976846"/>
                <a:gd name="connsiteX4" fmla="*/ 2699113 w 4026761"/>
                <a:gd name="connsiteY4" fmla="*/ 1793422 h 1976846"/>
                <a:gd name="connsiteX5" fmla="*/ 4026761 w 4026761"/>
                <a:gd name="connsiteY5" fmla="*/ 1787162 h 1976846"/>
                <a:gd name="connsiteX6" fmla="*/ 3605349 w 4026761"/>
                <a:gd name="connsiteY6" fmla="*/ 0 h 1976846"/>
                <a:gd name="connsiteX7" fmla="*/ 2612572 w 4026761"/>
                <a:gd name="connsiteY7" fmla="*/ 43543 h 1976846"/>
                <a:gd name="connsiteX0" fmla="*/ 2612572 w 4026761"/>
                <a:gd name="connsiteY0" fmla="*/ 0 h 1933303"/>
                <a:gd name="connsiteX1" fmla="*/ 26126 w 4026761"/>
                <a:gd name="connsiteY1" fmla="*/ 653143 h 1933303"/>
                <a:gd name="connsiteX2" fmla="*/ 0 w 4026761"/>
                <a:gd name="connsiteY2" fmla="*/ 1933303 h 1933303"/>
                <a:gd name="connsiteX3" fmla="*/ 2698432 w 4026761"/>
                <a:gd name="connsiteY3" fmla="*/ 1798728 h 1933303"/>
                <a:gd name="connsiteX4" fmla="*/ 2699113 w 4026761"/>
                <a:gd name="connsiteY4" fmla="*/ 1749879 h 1933303"/>
                <a:gd name="connsiteX5" fmla="*/ 4026761 w 4026761"/>
                <a:gd name="connsiteY5" fmla="*/ 1743619 h 1933303"/>
                <a:gd name="connsiteX6" fmla="*/ 4019687 w 4026761"/>
                <a:gd name="connsiteY6" fmla="*/ 1399495 h 1933303"/>
                <a:gd name="connsiteX7" fmla="*/ 2612572 w 4026761"/>
                <a:gd name="connsiteY7" fmla="*/ 0 h 1933303"/>
                <a:gd name="connsiteX0" fmla="*/ 2417309 w 4026761"/>
                <a:gd name="connsiteY0" fmla="*/ 880382 h 1280160"/>
                <a:gd name="connsiteX1" fmla="*/ 26126 w 4026761"/>
                <a:gd name="connsiteY1" fmla="*/ 0 h 1280160"/>
                <a:gd name="connsiteX2" fmla="*/ 0 w 4026761"/>
                <a:gd name="connsiteY2" fmla="*/ 1280160 h 1280160"/>
                <a:gd name="connsiteX3" fmla="*/ 2698432 w 4026761"/>
                <a:gd name="connsiteY3" fmla="*/ 1145585 h 1280160"/>
                <a:gd name="connsiteX4" fmla="*/ 2699113 w 4026761"/>
                <a:gd name="connsiteY4" fmla="*/ 1096736 h 1280160"/>
                <a:gd name="connsiteX5" fmla="*/ 4026761 w 4026761"/>
                <a:gd name="connsiteY5" fmla="*/ 1090476 h 1280160"/>
                <a:gd name="connsiteX6" fmla="*/ 4019687 w 4026761"/>
                <a:gd name="connsiteY6" fmla="*/ 746352 h 1280160"/>
                <a:gd name="connsiteX7" fmla="*/ 2417309 w 4026761"/>
                <a:gd name="connsiteY7" fmla="*/ 880382 h 1280160"/>
                <a:gd name="connsiteX0" fmla="*/ 2429283 w 4038735"/>
                <a:gd name="connsiteY0" fmla="*/ 134030 h 710973"/>
                <a:gd name="connsiteX1" fmla="*/ 0 w 4038735"/>
                <a:gd name="connsiteY1" fmla="*/ 710973 h 710973"/>
                <a:gd name="connsiteX2" fmla="*/ 11974 w 4038735"/>
                <a:gd name="connsiteY2" fmla="*/ 533808 h 710973"/>
                <a:gd name="connsiteX3" fmla="*/ 2710406 w 4038735"/>
                <a:gd name="connsiteY3" fmla="*/ 399233 h 710973"/>
                <a:gd name="connsiteX4" fmla="*/ 2711087 w 4038735"/>
                <a:gd name="connsiteY4" fmla="*/ 350384 h 710973"/>
                <a:gd name="connsiteX5" fmla="*/ 4038735 w 4038735"/>
                <a:gd name="connsiteY5" fmla="*/ 344124 h 710973"/>
                <a:gd name="connsiteX6" fmla="*/ 4031661 w 4038735"/>
                <a:gd name="connsiteY6" fmla="*/ 0 h 710973"/>
                <a:gd name="connsiteX7" fmla="*/ 2429283 w 4038735"/>
                <a:gd name="connsiteY7" fmla="*/ 134030 h 710973"/>
                <a:gd name="connsiteX0" fmla="*/ 2424520 w 4033972"/>
                <a:gd name="connsiteY0" fmla="*/ 134030 h 533808"/>
                <a:gd name="connsiteX1" fmla="*/ 0 w 4033972"/>
                <a:gd name="connsiteY1" fmla="*/ 458561 h 533808"/>
                <a:gd name="connsiteX2" fmla="*/ 7211 w 4033972"/>
                <a:gd name="connsiteY2" fmla="*/ 533808 h 533808"/>
                <a:gd name="connsiteX3" fmla="*/ 2705643 w 4033972"/>
                <a:gd name="connsiteY3" fmla="*/ 399233 h 533808"/>
                <a:gd name="connsiteX4" fmla="*/ 2706324 w 4033972"/>
                <a:gd name="connsiteY4" fmla="*/ 350384 h 533808"/>
                <a:gd name="connsiteX5" fmla="*/ 4033972 w 4033972"/>
                <a:gd name="connsiteY5" fmla="*/ 344124 h 533808"/>
                <a:gd name="connsiteX6" fmla="*/ 4026898 w 4033972"/>
                <a:gd name="connsiteY6" fmla="*/ 0 h 533808"/>
                <a:gd name="connsiteX7" fmla="*/ 2424520 w 4033972"/>
                <a:gd name="connsiteY7" fmla="*/ 134030 h 533808"/>
                <a:gd name="connsiteX0" fmla="*/ 2681695 w 4033972"/>
                <a:gd name="connsiteY0" fmla="*/ 0 h 609328"/>
                <a:gd name="connsiteX1" fmla="*/ 0 w 4033972"/>
                <a:gd name="connsiteY1" fmla="*/ 534081 h 609328"/>
                <a:gd name="connsiteX2" fmla="*/ 7211 w 4033972"/>
                <a:gd name="connsiteY2" fmla="*/ 609328 h 609328"/>
                <a:gd name="connsiteX3" fmla="*/ 2705643 w 4033972"/>
                <a:gd name="connsiteY3" fmla="*/ 474753 h 609328"/>
                <a:gd name="connsiteX4" fmla="*/ 2706324 w 4033972"/>
                <a:gd name="connsiteY4" fmla="*/ 425904 h 609328"/>
                <a:gd name="connsiteX5" fmla="*/ 4033972 w 4033972"/>
                <a:gd name="connsiteY5" fmla="*/ 419644 h 609328"/>
                <a:gd name="connsiteX6" fmla="*/ 4026898 w 4033972"/>
                <a:gd name="connsiteY6" fmla="*/ 75520 h 609328"/>
                <a:gd name="connsiteX7" fmla="*/ 2681695 w 4033972"/>
                <a:gd name="connsiteY7" fmla="*/ 0 h 609328"/>
                <a:gd name="connsiteX0" fmla="*/ 2681695 w 4033972"/>
                <a:gd name="connsiteY0" fmla="*/ 29255 h 638583"/>
                <a:gd name="connsiteX1" fmla="*/ 0 w 4033972"/>
                <a:gd name="connsiteY1" fmla="*/ 563336 h 638583"/>
                <a:gd name="connsiteX2" fmla="*/ 7211 w 4033972"/>
                <a:gd name="connsiteY2" fmla="*/ 638583 h 638583"/>
                <a:gd name="connsiteX3" fmla="*/ 2705643 w 4033972"/>
                <a:gd name="connsiteY3" fmla="*/ 504008 h 638583"/>
                <a:gd name="connsiteX4" fmla="*/ 2706324 w 4033972"/>
                <a:gd name="connsiteY4" fmla="*/ 455159 h 638583"/>
                <a:gd name="connsiteX5" fmla="*/ 4033972 w 4033972"/>
                <a:gd name="connsiteY5" fmla="*/ 448899 h 638583"/>
                <a:gd name="connsiteX6" fmla="*/ 4031660 w 4033972"/>
                <a:gd name="connsiteY6" fmla="*/ 0 h 638583"/>
                <a:gd name="connsiteX7" fmla="*/ 2681695 w 4033972"/>
                <a:gd name="connsiteY7" fmla="*/ 29255 h 6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3972" h="638583">
                  <a:moveTo>
                    <a:pt x="2681695" y="29255"/>
                  </a:moveTo>
                  <a:lnTo>
                    <a:pt x="0" y="563336"/>
                  </a:lnTo>
                  <a:lnTo>
                    <a:pt x="7211" y="638583"/>
                  </a:lnTo>
                  <a:lnTo>
                    <a:pt x="2705643" y="504008"/>
                  </a:lnTo>
                  <a:lnTo>
                    <a:pt x="2706324" y="455159"/>
                  </a:lnTo>
                  <a:lnTo>
                    <a:pt x="4033972" y="448899"/>
                  </a:lnTo>
                  <a:cubicBezTo>
                    <a:pt x="4033201" y="299266"/>
                    <a:pt x="4032431" y="149633"/>
                    <a:pt x="4031660" y="0"/>
                  </a:cubicBezTo>
                  <a:lnTo>
                    <a:pt x="2681695" y="29255"/>
                  </a:lnTo>
                  <a:close/>
                </a:path>
              </a:pathLst>
            </a:custGeom>
            <a:pattFill prst="wdDn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5B64E8B-A4AD-4F22-827B-6B318FC3F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525" y="437515"/>
              <a:ext cx="8658733" cy="241300"/>
            </a:xfrm>
            <a:prstGeom prst="line">
              <a:avLst/>
            </a:prstGeom>
            <a:ln w="254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D79B17E-69FA-4AD8-9653-06F5B5D80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525" y="472440"/>
              <a:ext cx="8658733" cy="241300"/>
            </a:xfrm>
            <a:prstGeom prst="line">
              <a:avLst/>
            </a:prstGeom>
            <a:ln w="254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AB2CF67-07E4-427C-BF52-4F348D6D0209}"/>
                </a:ext>
              </a:extLst>
            </p:cNvPr>
            <p:cNvSpPr/>
            <p:nvPr/>
          </p:nvSpPr>
          <p:spPr>
            <a:xfrm rot="21480000">
              <a:off x="726184" y="1147738"/>
              <a:ext cx="4439869" cy="77549"/>
            </a:xfrm>
            <a:prstGeom prst="rect">
              <a:avLst/>
            </a:prstGeom>
            <a:pattFill prst="pct1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22697BE6-2C75-4915-B9B6-CE6C2A194C9B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V="1">
              <a:off x="727536" y="1091565"/>
              <a:ext cx="4851733" cy="172423"/>
            </a:xfrm>
            <a:prstGeom prst="line">
              <a:avLst/>
            </a:prstGeom>
            <a:ln w="2222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040E59C3-481E-4792-83CF-88DE72B6FA77}"/>
                </a:ext>
              </a:extLst>
            </p:cNvPr>
            <p:cNvCxnSpPr>
              <a:cxnSpLocks/>
            </p:cNvCxnSpPr>
            <p:nvPr/>
          </p:nvCxnSpPr>
          <p:spPr>
            <a:xfrm>
              <a:off x="713255" y="1961755"/>
              <a:ext cx="4452799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D7199E92-8E9F-400F-A14B-683C2DCCB860}"/>
                </a:ext>
              </a:extLst>
            </p:cNvPr>
            <p:cNvCxnSpPr>
              <a:cxnSpLocks/>
            </p:cNvCxnSpPr>
            <p:nvPr/>
          </p:nvCxnSpPr>
          <p:spPr>
            <a:xfrm>
              <a:off x="5148636" y="1959850"/>
              <a:ext cx="2712514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8D2BD8F-54FE-43EC-977E-6CCEF839EA9D}"/>
                </a:ext>
              </a:extLst>
            </p:cNvPr>
            <p:cNvCxnSpPr>
              <a:cxnSpLocks/>
            </p:cNvCxnSpPr>
            <p:nvPr/>
          </p:nvCxnSpPr>
          <p:spPr>
            <a:xfrm>
              <a:off x="726183" y="696440"/>
              <a:ext cx="0" cy="52427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EE9F7FD2-63F6-4A32-A075-393FE180549C}"/>
                </a:ext>
              </a:extLst>
            </p:cNvPr>
            <p:cNvSpPr txBox="1"/>
            <p:nvPr/>
          </p:nvSpPr>
          <p:spPr>
            <a:xfrm>
              <a:off x="685771" y="773386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/>
                <a:t>1,0 m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C0357319-B9C4-408C-AE43-F1AA40427675}"/>
                </a:ext>
              </a:extLst>
            </p:cNvPr>
            <p:cNvSpPr txBox="1"/>
            <p:nvPr/>
          </p:nvSpPr>
          <p:spPr>
            <a:xfrm>
              <a:off x="1868316" y="1259662"/>
              <a:ext cx="5703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/>
                <a:t>Normalbeton auf Sauberkeit                Bewehrter Gummibeton auf </a:t>
              </a:r>
              <a:r>
                <a:rPr lang="de-AT" sz="1400" dirty="0" err="1"/>
                <a:t>Feinplanie</a:t>
              </a:r>
              <a:endParaRPr lang="de-AT" sz="1400" dirty="0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DE4C53DA-F20F-4BF3-BB46-03B916AAC02A}"/>
                </a:ext>
              </a:extLst>
            </p:cNvPr>
            <p:cNvSpPr txBox="1"/>
            <p:nvPr/>
          </p:nvSpPr>
          <p:spPr>
            <a:xfrm>
              <a:off x="2423161" y="1678762"/>
              <a:ext cx="4302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/>
                <a:t>5,0 m                                                                                10,0 m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DCA32A9A-6EDC-4AA6-8D98-72117676A1A3}"/>
              </a:ext>
            </a:extLst>
          </p:cNvPr>
          <p:cNvSpPr txBox="1"/>
          <p:nvPr/>
        </p:nvSpPr>
        <p:spPr>
          <a:xfrm>
            <a:off x="4069461" y="2073347"/>
            <a:ext cx="514634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/>
              <a:t>Rezept: Gummibeton G70</a:t>
            </a:r>
          </a:p>
          <a:p>
            <a:endParaRPr lang="de-AT" sz="800" dirty="0"/>
          </a:p>
          <a:p>
            <a:r>
              <a:rPr lang="de-AT" sz="1400" dirty="0"/>
              <a:t>70% Gummigranulat 0,4/1,8 mm (680,8 kg)</a:t>
            </a:r>
          </a:p>
          <a:p>
            <a:r>
              <a:rPr lang="de-AT" sz="1400" dirty="0"/>
              <a:t>30% Zementstein                             (415,2 kg Zement; 166,1 </a:t>
            </a:r>
            <a:r>
              <a:rPr lang="de-AT" sz="1400" dirty="0" err="1"/>
              <a:t>lt</a:t>
            </a:r>
            <a:r>
              <a:rPr lang="de-AT" sz="1400" dirty="0"/>
              <a:t> Wasser)</a:t>
            </a:r>
          </a:p>
          <a:p>
            <a:r>
              <a:rPr lang="de-AT" sz="1400" dirty="0"/>
              <a:t>0  % Sand/Gestein</a:t>
            </a:r>
          </a:p>
          <a:p>
            <a:r>
              <a:rPr lang="de-AT" sz="1400" dirty="0"/>
              <a:t>FM</a:t>
            </a:r>
          </a:p>
          <a:p>
            <a:endParaRPr lang="de-AT" sz="800" dirty="0"/>
          </a:p>
          <a:p>
            <a:r>
              <a:rPr lang="de-AT" sz="1400" b="1" dirty="0"/>
              <a:t>Eigenschaften</a:t>
            </a:r>
          </a:p>
          <a:p>
            <a:r>
              <a:rPr lang="de-AT" sz="1400" dirty="0"/>
              <a:t>E-Modul 0,343 </a:t>
            </a:r>
            <a:r>
              <a:rPr lang="de-AT" sz="1400" dirty="0" err="1"/>
              <a:t>GPa</a:t>
            </a:r>
            <a:br>
              <a:rPr lang="de-AT" sz="1400" dirty="0"/>
            </a:br>
            <a:r>
              <a:rPr lang="de-AT" sz="1400" dirty="0"/>
              <a:t>(</a:t>
            </a:r>
            <a:r>
              <a:rPr lang="de-AT" sz="1400" dirty="0" err="1"/>
              <a:t>ca</a:t>
            </a:r>
            <a:r>
              <a:rPr lang="de-AT" sz="1400" dirty="0"/>
              <a:t> 1% von Normalbeton</a:t>
            </a:r>
            <a:br>
              <a:rPr lang="de-AT" sz="1400" dirty="0"/>
            </a:br>
            <a:r>
              <a:rPr lang="de-AT" sz="1400" dirty="0"/>
              <a:t>; detto Festigkeit)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2026DF9-AF2A-45A3-BBA4-2B4B11337B55}"/>
              </a:ext>
            </a:extLst>
          </p:cNvPr>
          <p:cNvSpPr txBox="1"/>
          <p:nvPr/>
        </p:nvSpPr>
        <p:spPr>
          <a:xfrm>
            <a:off x="413655" y="4818278"/>
            <a:ext cx="5572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/>
              <a:t>Weitere Anwendung:</a:t>
            </a:r>
          </a:p>
          <a:p>
            <a:r>
              <a:rPr lang="de-AT" sz="1400" b="1" dirty="0"/>
              <a:t>- Brücke über die ÖBB in Fehring, 90m (TU-Graz, </a:t>
            </a:r>
            <a:r>
              <a:rPr lang="de-AT" sz="1400" b="1" dirty="0" err="1"/>
              <a:t>khp</a:t>
            </a:r>
            <a:r>
              <a:rPr lang="de-AT" sz="1400" b="1" dirty="0"/>
              <a:t>, </a:t>
            </a:r>
            <a:r>
              <a:rPr lang="de-AT" sz="1400" b="1" dirty="0" err="1"/>
              <a:t>Lugitsch</a:t>
            </a:r>
            <a:r>
              <a:rPr lang="de-AT" sz="1400" b="1" dirty="0"/>
              <a:t> &amp; Partner)</a:t>
            </a:r>
            <a:endParaRPr lang="de-AT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676AB7-1F43-4F07-A51B-903D7AB4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87" y="2891928"/>
            <a:ext cx="2424058" cy="1650224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41DAD71A-2462-4B8D-808E-79BB4D415BAD}"/>
              </a:ext>
            </a:extLst>
          </p:cNvPr>
          <p:cNvSpPr txBox="1"/>
          <p:nvPr/>
        </p:nvSpPr>
        <p:spPr>
          <a:xfrm>
            <a:off x="7931499" y="4537173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Bildquelle: TU-Graz</a:t>
            </a:r>
          </a:p>
        </p:txBody>
      </p:sp>
    </p:spTree>
    <p:extLst>
      <p:ext uri="{BB962C8B-B14F-4D97-AF65-F5344CB8AC3E}">
        <p14:creationId xmlns:p14="http://schemas.microsoft.com/office/powerpoint/2010/main" val="147828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50E65BF-9D5B-41B6-8E64-890C6FE05DA9}"/>
              </a:ext>
            </a:extLst>
          </p:cNvPr>
          <p:cNvSpPr txBox="1"/>
          <p:nvPr/>
        </p:nvSpPr>
        <p:spPr>
          <a:xfrm>
            <a:off x="350520" y="22860"/>
            <a:ext cx="416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System </a:t>
            </a:r>
            <a:r>
              <a:rPr lang="de-AT" b="1" dirty="0" err="1"/>
              <a:t>Oberwart</a:t>
            </a:r>
            <a:r>
              <a:rPr lang="de-AT" b="1" dirty="0"/>
              <a:t>, </a:t>
            </a:r>
            <a:r>
              <a:rPr lang="de-AT" dirty="0"/>
              <a:t>Zustand nach 13 Jahren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74804CB-6740-4CC9-8F7A-730059033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5" y="373143"/>
            <a:ext cx="2618149" cy="581810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9F24C74-F856-4835-96C5-90651E393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9"/>
          <a:stretch/>
        </p:blipFill>
        <p:spPr>
          <a:xfrm>
            <a:off x="3225166" y="402492"/>
            <a:ext cx="5918834" cy="2942082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D7C2379-4B27-458D-9516-5974D64E354F}"/>
              </a:ext>
            </a:extLst>
          </p:cNvPr>
          <p:cNvCxnSpPr>
            <a:cxnSpLocks/>
          </p:cNvCxnSpPr>
          <p:nvPr/>
        </p:nvCxnSpPr>
        <p:spPr>
          <a:xfrm flipH="1" flipV="1">
            <a:off x="2057400" y="3524251"/>
            <a:ext cx="2457593" cy="771524"/>
          </a:xfrm>
          <a:prstGeom prst="straightConnector1">
            <a:avLst/>
          </a:prstGeom>
          <a:ln w="63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807AA271-32F1-46B4-A174-E33B05790F9B}"/>
              </a:ext>
            </a:extLst>
          </p:cNvPr>
          <p:cNvCxnSpPr>
            <a:cxnSpLocks/>
          </p:cNvCxnSpPr>
          <p:nvPr/>
        </p:nvCxnSpPr>
        <p:spPr>
          <a:xfrm flipV="1">
            <a:off x="4514993" y="2609851"/>
            <a:ext cx="312956" cy="1685924"/>
          </a:xfrm>
          <a:prstGeom prst="straightConnector1">
            <a:avLst/>
          </a:prstGeom>
          <a:ln w="63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33FC5AE-BEDB-4D19-B768-73E8A882AE5D}"/>
              </a:ext>
            </a:extLst>
          </p:cNvPr>
          <p:cNvCxnSpPr>
            <a:cxnSpLocks/>
          </p:cNvCxnSpPr>
          <p:nvPr/>
        </p:nvCxnSpPr>
        <p:spPr>
          <a:xfrm flipH="1">
            <a:off x="1394460" y="4533900"/>
            <a:ext cx="3177540" cy="92964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43F01C4-1C6B-4FBB-8EAD-4BAABD4D7940}"/>
              </a:ext>
            </a:extLst>
          </p:cNvPr>
          <p:cNvCxnSpPr>
            <a:cxnSpLocks/>
          </p:cNvCxnSpPr>
          <p:nvPr/>
        </p:nvCxnSpPr>
        <p:spPr>
          <a:xfrm flipH="1" flipV="1">
            <a:off x="1958340" y="2468881"/>
            <a:ext cx="2577465" cy="1826894"/>
          </a:xfrm>
          <a:prstGeom prst="straightConnector1">
            <a:avLst/>
          </a:prstGeom>
          <a:ln w="63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54E5C87-F05C-47F1-B267-C44A1FCC1101}"/>
              </a:ext>
            </a:extLst>
          </p:cNvPr>
          <p:cNvCxnSpPr>
            <a:cxnSpLocks/>
          </p:cNvCxnSpPr>
          <p:nvPr/>
        </p:nvCxnSpPr>
        <p:spPr>
          <a:xfrm flipV="1">
            <a:off x="4572000" y="1394460"/>
            <a:ext cx="144780" cy="313944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CDE1FB7-2373-4E5B-82E3-0D3C3021AF54}"/>
              </a:ext>
            </a:extLst>
          </p:cNvPr>
          <p:cNvCxnSpPr>
            <a:cxnSpLocks/>
          </p:cNvCxnSpPr>
          <p:nvPr/>
        </p:nvCxnSpPr>
        <p:spPr>
          <a:xfrm flipV="1">
            <a:off x="4572000" y="1264920"/>
            <a:ext cx="1653540" cy="326898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5032E5B-B6C4-4E9A-80BE-F62D035E4A06}"/>
              </a:ext>
            </a:extLst>
          </p:cNvPr>
          <p:cNvCxnSpPr>
            <a:cxnSpLocks/>
          </p:cNvCxnSpPr>
          <p:nvPr/>
        </p:nvCxnSpPr>
        <p:spPr>
          <a:xfrm flipV="1">
            <a:off x="4572000" y="1501140"/>
            <a:ext cx="3025140" cy="303276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2EE0D7C-F332-4D22-915A-36A4A2CAEFC7}"/>
              </a:ext>
            </a:extLst>
          </p:cNvPr>
          <p:cNvSpPr txBox="1"/>
          <p:nvPr/>
        </p:nvSpPr>
        <p:spPr>
          <a:xfrm>
            <a:off x="4535805" y="3931920"/>
            <a:ext cx="4553491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/>
              <a:t>Risse im Belag:</a:t>
            </a:r>
          </a:p>
          <a:p>
            <a:r>
              <a:rPr lang="de-AT" sz="1400" dirty="0">
                <a:solidFill>
                  <a:srgbClr val="0000FF"/>
                </a:solidFill>
              </a:rPr>
              <a:t>Systematische Längsrisse auf Straße, Brücke u Schleppplatte</a:t>
            </a:r>
          </a:p>
          <a:p>
            <a:r>
              <a:rPr lang="de-AT" sz="1400" dirty="0">
                <a:solidFill>
                  <a:srgbClr val="FF0000"/>
                </a:solidFill>
              </a:rPr>
              <a:t>Fallweise Querrisse</a:t>
            </a:r>
          </a:p>
          <a:p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55498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50E65BF-9D5B-41B6-8E64-890C6FE05DA9}"/>
              </a:ext>
            </a:extLst>
          </p:cNvPr>
          <p:cNvSpPr txBox="1"/>
          <p:nvPr/>
        </p:nvSpPr>
        <p:spPr>
          <a:xfrm>
            <a:off x="350520" y="22860"/>
            <a:ext cx="416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System </a:t>
            </a:r>
            <a:r>
              <a:rPr lang="de-AT" b="1" dirty="0" err="1"/>
              <a:t>Oberwart</a:t>
            </a:r>
            <a:r>
              <a:rPr lang="de-AT" b="1" dirty="0"/>
              <a:t>, </a:t>
            </a:r>
            <a:r>
              <a:rPr lang="de-AT" dirty="0"/>
              <a:t>Zustand nach 13 Jahren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EE0D7C-F332-4D22-915A-36A4A2CAEFC7}"/>
              </a:ext>
            </a:extLst>
          </p:cNvPr>
          <p:cNvSpPr txBox="1"/>
          <p:nvPr/>
        </p:nvSpPr>
        <p:spPr>
          <a:xfrm>
            <a:off x="3629025" y="4274820"/>
            <a:ext cx="5156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Systematische Risse über dem Ende der Normalbetonschleppplatte</a:t>
            </a:r>
          </a:p>
          <a:p>
            <a:r>
              <a:rPr lang="de-AT" sz="1400" dirty="0"/>
              <a:t>(kleiner als die in Längsrichtung, aber systematisch vorhanden)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1AEC485-778F-4E66-A1CB-03A110D36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20" y="387350"/>
            <a:ext cx="5718529" cy="257333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8A401B3-69CB-47A2-A76A-9BDCF8C0A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224585" y="379413"/>
            <a:ext cx="3007793" cy="5792787"/>
          </a:xfrm>
          <a:prstGeom prst="rect">
            <a:avLst/>
          </a:prstGeom>
        </p:spPr>
      </p:pic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807AA271-32F1-46B4-A174-E33B05790F9B}"/>
              </a:ext>
            </a:extLst>
          </p:cNvPr>
          <p:cNvCxnSpPr>
            <a:cxnSpLocks/>
          </p:cNvCxnSpPr>
          <p:nvPr/>
        </p:nvCxnSpPr>
        <p:spPr>
          <a:xfrm flipV="1">
            <a:off x="3695700" y="1641535"/>
            <a:ext cx="2156460" cy="2654243"/>
          </a:xfrm>
          <a:prstGeom prst="straightConnector1">
            <a:avLst/>
          </a:prstGeom>
          <a:ln w="63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D7C2379-4B27-458D-9516-5974D64E354F}"/>
              </a:ext>
            </a:extLst>
          </p:cNvPr>
          <p:cNvCxnSpPr>
            <a:cxnSpLocks/>
          </p:cNvCxnSpPr>
          <p:nvPr/>
        </p:nvCxnSpPr>
        <p:spPr>
          <a:xfrm flipH="1" flipV="1">
            <a:off x="1744980" y="3429000"/>
            <a:ext cx="1950720" cy="866776"/>
          </a:xfrm>
          <a:prstGeom prst="straightConnector1">
            <a:avLst/>
          </a:prstGeom>
          <a:ln w="63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F79AEC28-49D5-4074-A530-0A27BE0D469A}"/>
              </a:ext>
            </a:extLst>
          </p:cNvPr>
          <p:cNvCxnSpPr>
            <a:cxnSpLocks/>
          </p:cNvCxnSpPr>
          <p:nvPr/>
        </p:nvCxnSpPr>
        <p:spPr>
          <a:xfrm flipV="1">
            <a:off x="3705225" y="1641535"/>
            <a:ext cx="1141095" cy="2649400"/>
          </a:xfrm>
          <a:prstGeom prst="straightConnector1">
            <a:avLst/>
          </a:prstGeom>
          <a:ln w="63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468A238-F232-47B3-9C02-AB0A6463C601}"/>
              </a:ext>
            </a:extLst>
          </p:cNvPr>
          <p:cNvCxnSpPr>
            <a:cxnSpLocks/>
          </p:cNvCxnSpPr>
          <p:nvPr/>
        </p:nvCxnSpPr>
        <p:spPr>
          <a:xfrm flipV="1">
            <a:off x="3717342" y="1584404"/>
            <a:ext cx="4641798" cy="2706531"/>
          </a:xfrm>
          <a:prstGeom prst="straightConnector1">
            <a:avLst/>
          </a:prstGeom>
          <a:ln w="63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2821C1DA-375F-49FF-A52B-3548DF9DD3B9}"/>
              </a:ext>
            </a:extLst>
          </p:cNvPr>
          <p:cNvCxnSpPr>
            <a:cxnSpLocks/>
          </p:cNvCxnSpPr>
          <p:nvPr/>
        </p:nvCxnSpPr>
        <p:spPr>
          <a:xfrm flipH="1" flipV="1">
            <a:off x="1577340" y="2705100"/>
            <a:ext cx="2118360" cy="1585835"/>
          </a:xfrm>
          <a:prstGeom prst="straightConnector1">
            <a:avLst/>
          </a:prstGeom>
          <a:ln w="63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9C231411-96A1-40CD-9C6E-8C2D2CF8DE88}"/>
              </a:ext>
            </a:extLst>
          </p:cNvPr>
          <p:cNvCxnSpPr>
            <a:cxnSpLocks/>
          </p:cNvCxnSpPr>
          <p:nvPr/>
        </p:nvCxnSpPr>
        <p:spPr>
          <a:xfrm flipH="1" flipV="1">
            <a:off x="1735455" y="1589246"/>
            <a:ext cx="1981887" cy="2701690"/>
          </a:xfrm>
          <a:prstGeom prst="straightConnector1">
            <a:avLst/>
          </a:prstGeom>
          <a:ln w="63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1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58E3BC-2559-40D6-97DE-578C63AD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Brückentagung 2023, 28.-29. Juni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D65D30-D4DD-4367-B583-EA4ED3CE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8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0875CC-BFAD-4A74-A661-5723BB814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63"/>
          <a:stretch/>
        </p:blipFill>
        <p:spPr>
          <a:xfrm>
            <a:off x="70152" y="2515790"/>
            <a:ext cx="8864352" cy="15249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F4F8EAC-5B9A-4F01-9A42-978C44782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30"/>
          <a:stretch/>
        </p:blipFill>
        <p:spPr>
          <a:xfrm>
            <a:off x="70157" y="210290"/>
            <a:ext cx="8864352" cy="187106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025A464-EEED-4DDD-811C-FF64804FB07D}"/>
              </a:ext>
            </a:extLst>
          </p:cNvPr>
          <p:cNvSpPr txBox="1"/>
          <p:nvPr/>
        </p:nvSpPr>
        <p:spPr>
          <a:xfrm>
            <a:off x="304800" y="2029090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Verformung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B75BE4-8FE3-441F-B255-A9E83026E9DE}"/>
              </a:ext>
            </a:extLst>
          </p:cNvPr>
          <p:cNvSpPr txBox="1"/>
          <p:nvPr/>
        </p:nvSpPr>
        <p:spPr>
          <a:xfrm>
            <a:off x="300441" y="4001582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Beanspruchung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4EDB85A8-5CC1-4052-A0FD-D552AAE7FB57}"/>
              </a:ext>
            </a:extLst>
          </p:cNvPr>
          <p:cNvSpPr/>
          <p:nvPr/>
        </p:nvSpPr>
        <p:spPr>
          <a:xfrm>
            <a:off x="211473" y="2726531"/>
            <a:ext cx="2307890" cy="1316831"/>
          </a:xfrm>
          <a:custGeom>
            <a:avLst/>
            <a:gdLst>
              <a:gd name="connsiteX0" fmla="*/ 2382 w 2312194"/>
              <a:gd name="connsiteY0" fmla="*/ 0 h 1319212"/>
              <a:gd name="connsiteX1" fmla="*/ 869157 w 2312194"/>
              <a:gd name="connsiteY1" fmla="*/ 2381 h 1319212"/>
              <a:gd name="connsiteX2" fmla="*/ 2312194 w 2312194"/>
              <a:gd name="connsiteY2" fmla="*/ 328612 h 1319212"/>
              <a:gd name="connsiteX3" fmla="*/ 2312194 w 2312194"/>
              <a:gd name="connsiteY3" fmla="*/ 378618 h 1319212"/>
              <a:gd name="connsiteX4" fmla="*/ 869157 w 2312194"/>
              <a:gd name="connsiteY4" fmla="*/ 381000 h 1319212"/>
              <a:gd name="connsiteX5" fmla="*/ 873919 w 2312194"/>
              <a:gd name="connsiteY5" fmla="*/ 1319212 h 1319212"/>
              <a:gd name="connsiteX6" fmla="*/ 576263 w 2312194"/>
              <a:gd name="connsiteY6" fmla="*/ 1314450 h 1319212"/>
              <a:gd name="connsiteX7" fmla="*/ 576263 w 2312194"/>
              <a:gd name="connsiteY7" fmla="*/ 290512 h 1319212"/>
              <a:gd name="connsiteX8" fmla="*/ 0 w 2312194"/>
              <a:gd name="connsiteY8" fmla="*/ 290512 h 1319212"/>
              <a:gd name="connsiteX9" fmla="*/ 2382 w 2312194"/>
              <a:gd name="connsiteY9" fmla="*/ 0 h 1319212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76263 w 2312194"/>
              <a:gd name="connsiteY6" fmla="*/ 1312069 h 1316831"/>
              <a:gd name="connsiteX7" fmla="*/ 576263 w 2312194"/>
              <a:gd name="connsiteY7" fmla="*/ 288131 h 1316831"/>
              <a:gd name="connsiteX8" fmla="*/ 0 w 2312194"/>
              <a:gd name="connsiteY8" fmla="*/ 288131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76263 w 2312194"/>
              <a:gd name="connsiteY6" fmla="*/ 1312069 h 1316831"/>
              <a:gd name="connsiteX7" fmla="*/ 576263 w 2312194"/>
              <a:gd name="connsiteY7" fmla="*/ 288131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76263 w 2312194"/>
              <a:gd name="connsiteY6" fmla="*/ 1312069 h 1316831"/>
              <a:gd name="connsiteX7" fmla="*/ 578644 w 2312194"/>
              <a:gd name="connsiteY7" fmla="*/ 283368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76263 w 2312194"/>
              <a:gd name="connsiteY6" fmla="*/ 1312069 h 1316831"/>
              <a:gd name="connsiteX7" fmla="*/ 581025 w 2312194"/>
              <a:gd name="connsiteY7" fmla="*/ 283368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81026 w 2312194"/>
              <a:gd name="connsiteY6" fmla="*/ 1314450 h 1316831"/>
              <a:gd name="connsiteX7" fmla="*/ 581025 w 2312194"/>
              <a:gd name="connsiteY7" fmla="*/ 283368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763 w 2312194"/>
              <a:gd name="connsiteY0" fmla="*/ 0 h 1316831"/>
              <a:gd name="connsiteX1" fmla="*/ 869157 w 2312194"/>
              <a:gd name="connsiteY1" fmla="*/ 0 h 1316831"/>
              <a:gd name="connsiteX2" fmla="*/ 2312194 w 2312194"/>
              <a:gd name="connsiteY2" fmla="*/ 326231 h 1316831"/>
              <a:gd name="connsiteX3" fmla="*/ 2312194 w 2312194"/>
              <a:gd name="connsiteY3" fmla="*/ 376237 h 1316831"/>
              <a:gd name="connsiteX4" fmla="*/ 869157 w 2312194"/>
              <a:gd name="connsiteY4" fmla="*/ 378619 h 1316831"/>
              <a:gd name="connsiteX5" fmla="*/ 873919 w 2312194"/>
              <a:gd name="connsiteY5" fmla="*/ 1316831 h 1316831"/>
              <a:gd name="connsiteX6" fmla="*/ 581026 w 2312194"/>
              <a:gd name="connsiteY6" fmla="*/ 1312069 h 1316831"/>
              <a:gd name="connsiteX7" fmla="*/ 581025 w 2312194"/>
              <a:gd name="connsiteY7" fmla="*/ 283368 h 1316831"/>
              <a:gd name="connsiteX8" fmla="*/ 0 w 2312194"/>
              <a:gd name="connsiteY8" fmla="*/ 280987 h 1316831"/>
              <a:gd name="connsiteX9" fmla="*/ 4763 w 2312194"/>
              <a:gd name="connsiteY9" fmla="*/ 0 h 1316831"/>
              <a:gd name="connsiteX0" fmla="*/ 459 w 2307890"/>
              <a:gd name="connsiteY0" fmla="*/ 0 h 1316831"/>
              <a:gd name="connsiteX1" fmla="*/ 864853 w 2307890"/>
              <a:gd name="connsiteY1" fmla="*/ 0 h 1316831"/>
              <a:gd name="connsiteX2" fmla="*/ 2307890 w 2307890"/>
              <a:gd name="connsiteY2" fmla="*/ 326231 h 1316831"/>
              <a:gd name="connsiteX3" fmla="*/ 2307890 w 2307890"/>
              <a:gd name="connsiteY3" fmla="*/ 376237 h 1316831"/>
              <a:gd name="connsiteX4" fmla="*/ 864853 w 2307890"/>
              <a:gd name="connsiteY4" fmla="*/ 378619 h 1316831"/>
              <a:gd name="connsiteX5" fmla="*/ 869615 w 2307890"/>
              <a:gd name="connsiteY5" fmla="*/ 1316831 h 1316831"/>
              <a:gd name="connsiteX6" fmla="*/ 576722 w 2307890"/>
              <a:gd name="connsiteY6" fmla="*/ 1312069 h 1316831"/>
              <a:gd name="connsiteX7" fmla="*/ 576721 w 2307890"/>
              <a:gd name="connsiteY7" fmla="*/ 283368 h 1316831"/>
              <a:gd name="connsiteX8" fmla="*/ 459 w 2307890"/>
              <a:gd name="connsiteY8" fmla="*/ 288130 h 1316831"/>
              <a:gd name="connsiteX9" fmla="*/ 459 w 2307890"/>
              <a:gd name="connsiteY9" fmla="*/ 0 h 13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7890" h="1316831">
                <a:moveTo>
                  <a:pt x="459" y="0"/>
                </a:moveTo>
                <a:lnTo>
                  <a:pt x="864853" y="0"/>
                </a:lnTo>
                <a:lnTo>
                  <a:pt x="2307890" y="326231"/>
                </a:lnTo>
                <a:lnTo>
                  <a:pt x="2307890" y="376237"/>
                </a:lnTo>
                <a:lnTo>
                  <a:pt x="864853" y="378619"/>
                </a:lnTo>
                <a:cubicBezTo>
                  <a:pt x="866440" y="691356"/>
                  <a:pt x="868028" y="1004094"/>
                  <a:pt x="869615" y="1316831"/>
                </a:cubicBezTo>
                <a:lnTo>
                  <a:pt x="576722" y="1312069"/>
                </a:lnTo>
                <a:cubicBezTo>
                  <a:pt x="577516" y="969169"/>
                  <a:pt x="575927" y="626268"/>
                  <a:pt x="576721" y="283368"/>
                </a:cubicBezTo>
                <a:lnTo>
                  <a:pt x="459" y="288130"/>
                </a:lnTo>
                <a:cubicBezTo>
                  <a:pt x="2047" y="192086"/>
                  <a:pt x="-1129" y="96044"/>
                  <a:pt x="459" y="0"/>
                </a:cubicBezTo>
                <a:close/>
              </a:path>
            </a:pathLst>
          </a:custGeom>
          <a:pattFill prst="wdUpDiag">
            <a:fgClr>
              <a:srgbClr val="92D050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5F2004D-200C-45BD-8F2E-A52643C7EE82}"/>
              </a:ext>
            </a:extLst>
          </p:cNvPr>
          <p:cNvSpPr/>
          <p:nvPr/>
        </p:nvSpPr>
        <p:spPr>
          <a:xfrm>
            <a:off x="2519363" y="3048000"/>
            <a:ext cx="4312441" cy="45719"/>
          </a:xfrm>
          <a:custGeom>
            <a:avLst/>
            <a:gdLst>
              <a:gd name="connsiteX0" fmla="*/ 0 w 2014537"/>
              <a:gd name="connsiteY0" fmla="*/ 47625 h 47625"/>
              <a:gd name="connsiteX1" fmla="*/ 2014537 w 2014537"/>
              <a:gd name="connsiteY1" fmla="*/ 42863 h 47625"/>
              <a:gd name="connsiteX2" fmla="*/ 2014537 w 2014537"/>
              <a:gd name="connsiteY2" fmla="*/ 0 h 47625"/>
              <a:gd name="connsiteX3" fmla="*/ 0 w 2014537"/>
              <a:gd name="connsiteY3" fmla="*/ 47625 h 47625"/>
              <a:gd name="connsiteX0" fmla="*/ 2382 w 2016919"/>
              <a:gd name="connsiteY0" fmla="*/ 47625 h 47625"/>
              <a:gd name="connsiteX1" fmla="*/ 2016919 w 2016919"/>
              <a:gd name="connsiteY1" fmla="*/ 42863 h 47625"/>
              <a:gd name="connsiteX2" fmla="*/ 2016919 w 2016919"/>
              <a:gd name="connsiteY2" fmla="*/ 0 h 47625"/>
              <a:gd name="connsiteX3" fmla="*/ 0 w 2016919"/>
              <a:gd name="connsiteY3" fmla="*/ 2381 h 47625"/>
              <a:gd name="connsiteX4" fmla="*/ 2382 w 2016919"/>
              <a:gd name="connsiteY4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919" h="47625">
                <a:moveTo>
                  <a:pt x="2382" y="47625"/>
                </a:moveTo>
                <a:lnTo>
                  <a:pt x="2016919" y="42863"/>
                </a:lnTo>
                <a:lnTo>
                  <a:pt x="2016919" y="0"/>
                </a:lnTo>
                <a:cubicBezTo>
                  <a:pt x="1746250" y="7144"/>
                  <a:pt x="270669" y="-4763"/>
                  <a:pt x="0" y="2381"/>
                </a:cubicBezTo>
                <a:lnTo>
                  <a:pt x="2382" y="47625"/>
                </a:lnTo>
                <a:close/>
              </a:path>
            </a:pathLst>
          </a:custGeom>
          <a:pattFill prst="smConfetti">
            <a:fgClr>
              <a:schemeClr val="tx1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52A656-6D8F-487E-8BD6-07637AC3A038}"/>
              </a:ext>
            </a:extLst>
          </p:cNvPr>
          <p:cNvSpPr/>
          <p:nvPr/>
        </p:nvSpPr>
        <p:spPr>
          <a:xfrm>
            <a:off x="209092" y="2676525"/>
            <a:ext cx="869615" cy="45719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809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8A7-E642-427E-AD48-023EE74FFA63}" type="slidenum">
              <a:rPr lang="de-AT" smtClean="0"/>
              <a:t>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Brückentagung 2023, 28.-29. Juni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50E65BF-9D5B-41B6-8E64-890C6FE05DA9}"/>
              </a:ext>
            </a:extLst>
          </p:cNvPr>
          <p:cNvSpPr txBox="1"/>
          <p:nvPr/>
        </p:nvSpPr>
        <p:spPr>
          <a:xfrm>
            <a:off x="350520" y="22860"/>
            <a:ext cx="199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Weiterentwicklung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674D9DD-375B-4F0F-8FB2-CC2CD4D871AC}"/>
              </a:ext>
            </a:extLst>
          </p:cNvPr>
          <p:cNvGrpSpPr/>
          <p:nvPr/>
        </p:nvGrpSpPr>
        <p:grpSpPr>
          <a:xfrm flipH="1">
            <a:off x="-321133" y="424696"/>
            <a:ext cx="9585960" cy="4163202"/>
            <a:chOff x="-129540" y="755627"/>
            <a:chExt cx="9585960" cy="4163202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2C1082B-AC8D-494C-9365-D06C6E93D7F8}"/>
                </a:ext>
              </a:extLst>
            </p:cNvPr>
            <p:cNvSpPr>
              <a:spLocks/>
            </p:cNvSpPr>
            <p:nvPr/>
          </p:nvSpPr>
          <p:spPr>
            <a:xfrm rot="21540000">
              <a:off x="52969" y="1580173"/>
              <a:ext cx="4188782" cy="69908"/>
            </a:xfrm>
            <a:prstGeom prst="rect">
              <a:avLst/>
            </a:prstGeom>
            <a:pattFill prst="shingle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5E2E7E2-09DD-4B51-BC7F-3B918482F8CE}"/>
                </a:ext>
              </a:extLst>
            </p:cNvPr>
            <p:cNvSpPr>
              <a:spLocks/>
            </p:cNvSpPr>
            <p:nvPr/>
          </p:nvSpPr>
          <p:spPr>
            <a:xfrm rot="21540000">
              <a:off x="4242055" y="1515835"/>
              <a:ext cx="3192973" cy="45719"/>
            </a:xfrm>
            <a:prstGeom prst="rect">
              <a:avLst/>
            </a:prstGeom>
            <a:pattFill prst="sm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2EEAA3C-0782-4FF8-BD48-150DF77FFF2D}"/>
                </a:ext>
              </a:extLst>
            </p:cNvPr>
            <p:cNvSpPr/>
            <p:nvPr/>
          </p:nvSpPr>
          <p:spPr>
            <a:xfrm>
              <a:off x="6918960" y="4114378"/>
              <a:ext cx="2133600" cy="804451"/>
            </a:xfrm>
            <a:prstGeom prst="rect">
              <a:avLst/>
            </a:prstGeom>
            <a:pattFill prst="wdUpDiag">
              <a:fgClr>
                <a:schemeClr val="accent3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62FACD9-7F9E-4F16-BC69-8632B1979E2B}"/>
                </a:ext>
              </a:extLst>
            </p:cNvPr>
            <p:cNvSpPr>
              <a:spLocks/>
            </p:cNvSpPr>
            <p:nvPr/>
          </p:nvSpPr>
          <p:spPr>
            <a:xfrm>
              <a:off x="7435443" y="1900850"/>
              <a:ext cx="1124761" cy="2209730"/>
            </a:xfrm>
            <a:prstGeom prst="rect">
              <a:avLst/>
            </a:prstGeom>
            <a:pattFill prst="wdUpDiag">
              <a:fgClr>
                <a:schemeClr val="accent3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1965A56-F523-465B-A204-2989F3D7F620}"/>
                </a:ext>
              </a:extLst>
            </p:cNvPr>
            <p:cNvSpPr>
              <a:spLocks/>
            </p:cNvSpPr>
            <p:nvPr/>
          </p:nvSpPr>
          <p:spPr>
            <a:xfrm>
              <a:off x="5966170" y="809861"/>
              <a:ext cx="3231115" cy="1129305"/>
            </a:xfrm>
            <a:custGeom>
              <a:avLst/>
              <a:gdLst>
                <a:gd name="connsiteX0" fmla="*/ 2586446 w 3605348"/>
                <a:gd name="connsiteY0" fmla="*/ 43543 h 827315"/>
                <a:gd name="connsiteX1" fmla="*/ 0 w 3605348"/>
                <a:gd name="connsiteY1" fmla="*/ 696686 h 827315"/>
                <a:gd name="connsiteX2" fmla="*/ 8708 w 3605348"/>
                <a:gd name="connsiteY2" fmla="*/ 827315 h 827315"/>
                <a:gd name="connsiteX3" fmla="*/ 2534194 w 3605348"/>
                <a:gd name="connsiteY3" fmla="*/ 618309 h 827315"/>
                <a:gd name="connsiteX4" fmla="*/ 2577737 w 3605348"/>
                <a:gd name="connsiteY4" fmla="*/ 478972 h 827315"/>
                <a:gd name="connsiteX5" fmla="*/ 3605348 w 3605348"/>
                <a:gd name="connsiteY5" fmla="*/ 444137 h 827315"/>
                <a:gd name="connsiteX6" fmla="*/ 3579223 w 3605348"/>
                <a:gd name="connsiteY6" fmla="*/ 0 h 827315"/>
                <a:gd name="connsiteX7" fmla="*/ 2586446 w 3605348"/>
                <a:gd name="connsiteY7" fmla="*/ 43543 h 827315"/>
                <a:gd name="connsiteX0" fmla="*/ 2612572 w 3631474"/>
                <a:gd name="connsiteY0" fmla="*/ 43543 h 1976846"/>
                <a:gd name="connsiteX1" fmla="*/ 26126 w 3631474"/>
                <a:gd name="connsiteY1" fmla="*/ 696686 h 1976846"/>
                <a:gd name="connsiteX2" fmla="*/ 0 w 3631474"/>
                <a:gd name="connsiteY2" fmla="*/ 1976846 h 1976846"/>
                <a:gd name="connsiteX3" fmla="*/ 2560320 w 3631474"/>
                <a:gd name="connsiteY3" fmla="*/ 618309 h 1976846"/>
                <a:gd name="connsiteX4" fmla="*/ 2603863 w 3631474"/>
                <a:gd name="connsiteY4" fmla="*/ 478972 h 1976846"/>
                <a:gd name="connsiteX5" fmla="*/ 3631474 w 3631474"/>
                <a:gd name="connsiteY5" fmla="*/ 444137 h 1976846"/>
                <a:gd name="connsiteX6" fmla="*/ 3605349 w 3631474"/>
                <a:gd name="connsiteY6" fmla="*/ 0 h 1976846"/>
                <a:gd name="connsiteX7" fmla="*/ 2612572 w 3631474"/>
                <a:gd name="connsiteY7" fmla="*/ 43543 h 1976846"/>
                <a:gd name="connsiteX0" fmla="*/ 2612572 w 3631474"/>
                <a:gd name="connsiteY0" fmla="*/ 43543 h 1976846"/>
                <a:gd name="connsiteX1" fmla="*/ 26126 w 3631474"/>
                <a:gd name="connsiteY1" fmla="*/ 696686 h 1976846"/>
                <a:gd name="connsiteX2" fmla="*/ 0 w 3631474"/>
                <a:gd name="connsiteY2" fmla="*/ 1976846 h 1976846"/>
                <a:gd name="connsiteX3" fmla="*/ 2698432 w 3631474"/>
                <a:gd name="connsiteY3" fmla="*/ 1842271 h 1976846"/>
                <a:gd name="connsiteX4" fmla="*/ 2603863 w 3631474"/>
                <a:gd name="connsiteY4" fmla="*/ 478972 h 1976846"/>
                <a:gd name="connsiteX5" fmla="*/ 3631474 w 3631474"/>
                <a:gd name="connsiteY5" fmla="*/ 444137 h 1976846"/>
                <a:gd name="connsiteX6" fmla="*/ 3605349 w 3631474"/>
                <a:gd name="connsiteY6" fmla="*/ 0 h 1976846"/>
                <a:gd name="connsiteX7" fmla="*/ 2612572 w 3631474"/>
                <a:gd name="connsiteY7" fmla="*/ 43543 h 1976846"/>
                <a:gd name="connsiteX0" fmla="*/ 2612572 w 3631474"/>
                <a:gd name="connsiteY0" fmla="*/ 43543 h 1976846"/>
                <a:gd name="connsiteX1" fmla="*/ 26126 w 3631474"/>
                <a:gd name="connsiteY1" fmla="*/ 696686 h 1976846"/>
                <a:gd name="connsiteX2" fmla="*/ 0 w 3631474"/>
                <a:gd name="connsiteY2" fmla="*/ 1976846 h 1976846"/>
                <a:gd name="connsiteX3" fmla="*/ 2698432 w 3631474"/>
                <a:gd name="connsiteY3" fmla="*/ 1842271 h 1976846"/>
                <a:gd name="connsiteX4" fmla="*/ 2699113 w 3631474"/>
                <a:gd name="connsiteY4" fmla="*/ 1793422 h 1976846"/>
                <a:gd name="connsiteX5" fmla="*/ 3631474 w 3631474"/>
                <a:gd name="connsiteY5" fmla="*/ 444137 h 1976846"/>
                <a:gd name="connsiteX6" fmla="*/ 3605349 w 3631474"/>
                <a:gd name="connsiteY6" fmla="*/ 0 h 1976846"/>
                <a:gd name="connsiteX7" fmla="*/ 2612572 w 3631474"/>
                <a:gd name="connsiteY7" fmla="*/ 43543 h 1976846"/>
                <a:gd name="connsiteX0" fmla="*/ 2612572 w 4026761"/>
                <a:gd name="connsiteY0" fmla="*/ 43543 h 1976846"/>
                <a:gd name="connsiteX1" fmla="*/ 26126 w 4026761"/>
                <a:gd name="connsiteY1" fmla="*/ 696686 h 1976846"/>
                <a:gd name="connsiteX2" fmla="*/ 0 w 4026761"/>
                <a:gd name="connsiteY2" fmla="*/ 1976846 h 1976846"/>
                <a:gd name="connsiteX3" fmla="*/ 2698432 w 4026761"/>
                <a:gd name="connsiteY3" fmla="*/ 1842271 h 1976846"/>
                <a:gd name="connsiteX4" fmla="*/ 2699113 w 4026761"/>
                <a:gd name="connsiteY4" fmla="*/ 1793422 h 1976846"/>
                <a:gd name="connsiteX5" fmla="*/ 4026761 w 4026761"/>
                <a:gd name="connsiteY5" fmla="*/ 1787162 h 1976846"/>
                <a:gd name="connsiteX6" fmla="*/ 3605349 w 4026761"/>
                <a:gd name="connsiteY6" fmla="*/ 0 h 1976846"/>
                <a:gd name="connsiteX7" fmla="*/ 2612572 w 4026761"/>
                <a:gd name="connsiteY7" fmla="*/ 43543 h 1976846"/>
                <a:gd name="connsiteX0" fmla="*/ 2612572 w 4026761"/>
                <a:gd name="connsiteY0" fmla="*/ 0 h 1933303"/>
                <a:gd name="connsiteX1" fmla="*/ 26126 w 4026761"/>
                <a:gd name="connsiteY1" fmla="*/ 653143 h 1933303"/>
                <a:gd name="connsiteX2" fmla="*/ 0 w 4026761"/>
                <a:gd name="connsiteY2" fmla="*/ 1933303 h 1933303"/>
                <a:gd name="connsiteX3" fmla="*/ 2698432 w 4026761"/>
                <a:gd name="connsiteY3" fmla="*/ 1798728 h 1933303"/>
                <a:gd name="connsiteX4" fmla="*/ 2699113 w 4026761"/>
                <a:gd name="connsiteY4" fmla="*/ 1749879 h 1933303"/>
                <a:gd name="connsiteX5" fmla="*/ 4026761 w 4026761"/>
                <a:gd name="connsiteY5" fmla="*/ 1743619 h 1933303"/>
                <a:gd name="connsiteX6" fmla="*/ 4019687 w 4026761"/>
                <a:gd name="connsiteY6" fmla="*/ 1399495 h 1933303"/>
                <a:gd name="connsiteX7" fmla="*/ 2612572 w 4026761"/>
                <a:gd name="connsiteY7" fmla="*/ 0 h 1933303"/>
                <a:gd name="connsiteX0" fmla="*/ 2417309 w 4026761"/>
                <a:gd name="connsiteY0" fmla="*/ 880382 h 1280160"/>
                <a:gd name="connsiteX1" fmla="*/ 26126 w 4026761"/>
                <a:gd name="connsiteY1" fmla="*/ 0 h 1280160"/>
                <a:gd name="connsiteX2" fmla="*/ 0 w 4026761"/>
                <a:gd name="connsiteY2" fmla="*/ 1280160 h 1280160"/>
                <a:gd name="connsiteX3" fmla="*/ 2698432 w 4026761"/>
                <a:gd name="connsiteY3" fmla="*/ 1145585 h 1280160"/>
                <a:gd name="connsiteX4" fmla="*/ 2699113 w 4026761"/>
                <a:gd name="connsiteY4" fmla="*/ 1096736 h 1280160"/>
                <a:gd name="connsiteX5" fmla="*/ 4026761 w 4026761"/>
                <a:gd name="connsiteY5" fmla="*/ 1090476 h 1280160"/>
                <a:gd name="connsiteX6" fmla="*/ 4019687 w 4026761"/>
                <a:gd name="connsiteY6" fmla="*/ 746352 h 1280160"/>
                <a:gd name="connsiteX7" fmla="*/ 2417309 w 4026761"/>
                <a:gd name="connsiteY7" fmla="*/ 880382 h 1280160"/>
                <a:gd name="connsiteX0" fmla="*/ 2429283 w 4038735"/>
                <a:gd name="connsiteY0" fmla="*/ 134030 h 710973"/>
                <a:gd name="connsiteX1" fmla="*/ 0 w 4038735"/>
                <a:gd name="connsiteY1" fmla="*/ 710973 h 710973"/>
                <a:gd name="connsiteX2" fmla="*/ 11974 w 4038735"/>
                <a:gd name="connsiteY2" fmla="*/ 533808 h 710973"/>
                <a:gd name="connsiteX3" fmla="*/ 2710406 w 4038735"/>
                <a:gd name="connsiteY3" fmla="*/ 399233 h 710973"/>
                <a:gd name="connsiteX4" fmla="*/ 2711087 w 4038735"/>
                <a:gd name="connsiteY4" fmla="*/ 350384 h 710973"/>
                <a:gd name="connsiteX5" fmla="*/ 4038735 w 4038735"/>
                <a:gd name="connsiteY5" fmla="*/ 344124 h 710973"/>
                <a:gd name="connsiteX6" fmla="*/ 4031661 w 4038735"/>
                <a:gd name="connsiteY6" fmla="*/ 0 h 710973"/>
                <a:gd name="connsiteX7" fmla="*/ 2429283 w 4038735"/>
                <a:gd name="connsiteY7" fmla="*/ 134030 h 710973"/>
                <a:gd name="connsiteX0" fmla="*/ 2424520 w 4033972"/>
                <a:gd name="connsiteY0" fmla="*/ 134030 h 533808"/>
                <a:gd name="connsiteX1" fmla="*/ 0 w 4033972"/>
                <a:gd name="connsiteY1" fmla="*/ 458561 h 533808"/>
                <a:gd name="connsiteX2" fmla="*/ 7211 w 4033972"/>
                <a:gd name="connsiteY2" fmla="*/ 533808 h 533808"/>
                <a:gd name="connsiteX3" fmla="*/ 2705643 w 4033972"/>
                <a:gd name="connsiteY3" fmla="*/ 399233 h 533808"/>
                <a:gd name="connsiteX4" fmla="*/ 2706324 w 4033972"/>
                <a:gd name="connsiteY4" fmla="*/ 350384 h 533808"/>
                <a:gd name="connsiteX5" fmla="*/ 4033972 w 4033972"/>
                <a:gd name="connsiteY5" fmla="*/ 344124 h 533808"/>
                <a:gd name="connsiteX6" fmla="*/ 4026898 w 4033972"/>
                <a:gd name="connsiteY6" fmla="*/ 0 h 533808"/>
                <a:gd name="connsiteX7" fmla="*/ 2424520 w 4033972"/>
                <a:gd name="connsiteY7" fmla="*/ 134030 h 533808"/>
                <a:gd name="connsiteX0" fmla="*/ 2681695 w 4033972"/>
                <a:gd name="connsiteY0" fmla="*/ 0 h 609328"/>
                <a:gd name="connsiteX1" fmla="*/ 0 w 4033972"/>
                <a:gd name="connsiteY1" fmla="*/ 534081 h 609328"/>
                <a:gd name="connsiteX2" fmla="*/ 7211 w 4033972"/>
                <a:gd name="connsiteY2" fmla="*/ 609328 h 609328"/>
                <a:gd name="connsiteX3" fmla="*/ 2705643 w 4033972"/>
                <a:gd name="connsiteY3" fmla="*/ 474753 h 609328"/>
                <a:gd name="connsiteX4" fmla="*/ 2706324 w 4033972"/>
                <a:gd name="connsiteY4" fmla="*/ 425904 h 609328"/>
                <a:gd name="connsiteX5" fmla="*/ 4033972 w 4033972"/>
                <a:gd name="connsiteY5" fmla="*/ 419644 h 609328"/>
                <a:gd name="connsiteX6" fmla="*/ 4026898 w 4033972"/>
                <a:gd name="connsiteY6" fmla="*/ 75520 h 609328"/>
                <a:gd name="connsiteX7" fmla="*/ 2681695 w 4033972"/>
                <a:gd name="connsiteY7" fmla="*/ 0 h 609328"/>
                <a:gd name="connsiteX0" fmla="*/ 2681695 w 4033972"/>
                <a:gd name="connsiteY0" fmla="*/ 29255 h 638583"/>
                <a:gd name="connsiteX1" fmla="*/ 0 w 4033972"/>
                <a:gd name="connsiteY1" fmla="*/ 563336 h 638583"/>
                <a:gd name="connsiteX2" fmla="*/ 7211 w 4033972"/>
                <a:gd name="connsiteY2" fmla="*/ 638583 h 638583"/>
                <a:gd name="connsiteX3" fmla="*/ 2705643 w 4033972"/>
                <a:gd name="connsiteY3" fmla="*/ 504008 h 638583"/>
                <a:gd name="connsiteX4" fmla="*/ 2706324 w 4033972"/>
                <a:gd name="connsiteY4" fmla="*/ 455159 h 638583"/>
                <a:gd name="connsiteX5" fmla="*/ 4033972 w 4033972"/>
                <a:gd name="connsiteY5" fmla="*/ 448899 h 638583"/>
                <a:gd name="connsiteX6" fmla="*/ 4031660 w 4033972"/>
                <a:gd name="connsiteY6" fmla="*/ 0 h 638583"/>
                <a:gd name="connsiteX7" fmla="*/ 2681695 w 4033972"/>
                <a:gd name="connsiteY7" fmla="*/ 29255 h 638583"/>
                <a:gd name="connsiteX0" fmla="*/ 2681695 w 4033972"/>
                <a:gd name="connsiteY0" fmla="*/ 29255 h 638583"/>
                <a:gd name="connsiteX1" fmla="*/ 0 w 4033972"/>
                <a:gd name="connsiteY1" fmla="*/ 563336 h 638583"/>
                <a:gd name="connsiteX2" fmla="*/ 7211 w 4033972"/>
                <a:gd name="connsiteY2" fmla="*/ 638583 h 638583"/>
                <a:gd name="connsiteX3" fmla="*/ 2347503 w 4033972"/>
                <a:gd name="connsiteY3" fmla="*/ 625928 h 638583"/>
                <a:gd name="connsiteX4" fmla="*/ 2706324 w 4033972"/>
                <a:gd name="connsiteY4" fmla="*/ 455159 h 638583"/>
                <a:gd name="connsiteX5" fmla="*/ 4033972 w 4033972"/>
                <a:gd name="connsiteY5" fmla="*/ 448899 h 638583"/>
                <a:gd name="connsiteX6" fmla="*/ 4031660 w 4033972"/>
                <a:gd name="connsiteY6" fmla="*/ 0 h 638583"/>
                <a:gd name="connsiteX7" fmla="*/ 2681695 w 4033972"/>
                <a:gd name="connsiteY7" fmla="*/ 29255 h 638583"/>
                <a:gd name="connsiteX0" fmla="*/ 2681695 w 4033972"/>
                <a:gd name="connsiteY0" fmla="*/ 29255 h 638583"/>
                <a:gd name="connsiteX1" fmla="*/ 0 w 4033972"/>
                <a:gd name="connsiteY1" fmla="*/ 563336 h 638583"/>
                <a:gd name="connsiteX2" fmla="*/ 7211 w 4033972"/>
                <a:gd name="connsiteY2" fmla="*/ 638583 h 638583"/>
                <a:gd name="connsiteX3" fmla="*/ 2850423 w 4033972"/>
                <a:gd name="connsiteY3" fmla="*/ 633548 h 638583"/>
                <a:gd name="connsiteX4" fmla="*/ 2706324 w 4033972"/>
                <a:gd name="connsiteY4" fmla="*/ 455159 h 638583"/>
                <a:gd name="connsiteX5" fmla="*/ 4033972 w 4033972"/>
                <a:gd name="connsiteY5" fmla="*/ 448899 h 638583"/>
                <a:gd name="connsiteX6" fmla="*/ 4031660 w 4033972"/>
                <a:gd name="connsiteY6" fmla="*/ 0 h 638583"/>
                <a:gd name="connsiteX7" fmla="*/ 2681695 w 4033972"/>
                <a:gd name="connsiteY7" fmla="*/ 29255 h 638583"/>
                <a:gd name="connsiteX0" fmla="*/ 2681695 w 4033972"/>
                <a:gd name="connsiteY0" fmla="*/ 29255 h 1361939"/>
                <a:gd name="connsiteX1" fmla="*/ 0 w 4033972"/>
                <a:gd name="connsiteY1" fmla="*/ 563336 h 1361939"/>
                <a:gd name="connsiteX2" fmla="*/ 7211 w 4033972"/>
                <a:gd name="connsiteY2" fmla="*/ 638583 h 1361939"/>
                <a:gd name="connsiteX3" fmla="*/ 2850423 w 4033972"/>
                <a:gd name="connsiteY3" fmla="*/ 633548 h 1361939"/>
                <a:gd name="connsiteX4" fmla="*/ 2843484 w 4033972"/>
                <a:gd name="connsiteY4" fmla="*/ 1361939 h 1361939"/>
                <a:gd name="connsiteX5" fmla="*/ 4033972 w 4033972"/>
                <a:gd name="connsiteY5" fmla="*/ 448899 h 1361939"/>
                <a:gd name="connsiteX6" fmla="*/ 4031660 w 4033972"/>
                <a:gd name="connsiteY6" fmla="*/ 0 h 1361939"/>
                <a:gd name="connsiteX7" fmla="*/ 2681695 w 4033972"/>
                <a:gd name="connsiteY7" fmla="*/ 29255 h 1361939"/>
                <a:gd name="connsiteX0" fmla="*/ 2681695 w 4031669"/>
                <a:gd name="connsiteY0" fmla="*/ 29255 h 1469979"/>
                <a:gd name="connsiteX1" fmla="*/ 0 w 4031669"/>
                <a:gd name="connsiteY1" fmla="*/ 563336 h 1469979"/>
                <a:gd name="connsiteX2" fmla="*/ 7211 w 4031669"/>
                <a:gd name="connsiteY2" fmla="*/ 638583 h 1469979"/>
                <a:gd name="connsiteX3" fmla="*/ 2850423 w 4031669"/>
                <a:gd name="connsiteY3" fmla="*/ 633548 h 1469979"/>
                <a:gd name="connsiteX4" fmla="*/ 2843484 w 4031669"/>
                <a:gd name="connsiteY4" fmla="*/ 1361939 h 1469979"/>
                <a:gd name="connsiteX5" fmla="*/ 3988252 w 4031669"/>
                <a:gd name="connsiteY5" fmla="*/ 1469979 h 1469979"/>
                <a:gd name="connsiteX6" fmla="*/ 4031660 w 4031669"/>
                <a:gd name="connsiteY6" fmla="*/ 0 h 1469979"/>
                <a:gd name="connsiteX7" fmla="*/ 2681695 w 4031669"/>
                <a:gd name="connsiteY7" fmla="*/ 29255 h 1469979"/>
                <a:gd name="connsiteX0" fmla="*/ 2681695 w 4049212"/>
                <a:gd name="connsiteY0" fmla="*/ 29255 h 1386159"/>
                <a:gd name="connsiteX1" fmla="*/ 0 w 4049212"/>
                <a:gd name="connsiteY1" fmla="*/ 563336 h 1386159"/>
                <a:gd name="connsiteX2" fmla="*/ 7211 w 4049212"/>
                <a:gd name="connsiteY2" fmla="*/ 638583 h 1386159"/>
                <a:gd name="connsiteX3" fmla="*/ 2850423 w 4049212"/>
                <a:gd name="connsiteY3" fmla="*/ 633548 h 1386159"/>
                <a:gd name="connsiteX4" fmla="*/ 2843484 w 4049212"/>
                <a:gd name="connsiteY4" fmla="*/ 1361939 h 1386159"/>
                <a:gd name="connsiteX5" fmla="*/ 4049212 w 4049212"/>
                <a:gd name="connsiteY5" fmla="*/ 1386159 h 1386159"/>
                <a:gd name="connsiteX6" fmla="*/ 4031660 w 4049212"/>
                <a:gd name="connsiteY6" fmla="*/ 0 h 1386159"/>
                <a:gd name="connsiteX7" fmla="*/ 2681695 w 4049212"/>
                <a:gd name="connsiteY7" fmla="*/ 29255 h 1386159"/>
                <a:gd name="connsiteX0" fmla="*/ 2681695 w 4049212"/>
                <a:gd name="connsiteY0" fmla="*/ 29255 h 1386159"/>
                <a:gd name="connsiteX1" fmla="*/ 0 w 4049212"/>
                <a:gd name="connsiteY1" fmla="*/ 563336 h 1386159"/>
                <a:gd name="connsiteX2" fmla="*/ 7211 w 4049212"/>
                <a:gd name="connsiteY2" fmla="*/ 638583 h 1386159"/>
                <a:gd name="connsiteX3" fmla="*/ 2850423 w 4049212"/>
                <a:gd name="connsiteY3" fmla="*/ 633548 h 1386159"/>
                <a:gd name="connsiteX4" fmla="*/ 1883364 w 4049212"/>
                <a:gd name="connsiteY4" fmla="*/ 1361939 h 1386159"/>
                <a:gd name="connsiteX5" fmla="*/ 4049212 w 4049212"/>
                <a:gd name="connsiteY5" fmla="*/ 1386159 h 1386159"/>
                <a:gd name="connsiteX6" fmla="*/ 4031660 w 4049212"/>
                <a:gd name="connsiteY6" fmla="*/ 0 h 1386159"/>
                <a:gd name="connsiteX7" fmla="*/ 2681695 w 4049212"/>
                <a:gd name="connsiteY7" fmla="*/ 29255 h 1386159"/>
                <a:gd name="connsiteX0" fmla="*/ 2681695 w 4049212"/>
                <a:gd name="connsiteY0" fmla="*/ 29255 h 1386159"/>
                <a:gd name="connsiteX1" fmla="*/ 0 w 4049212"/>
                <a:gd name="connsiteY1" fmla="*/ 563336 h 1386159"/>
                <a:gd name="connsiteX2" fmla="*/ 7211 w 4049212"/>
                <a:gd name="connsiteY2" fmla="*/ 638583 h 1386159"/>
                <a:gd name="connsiteX3" fmla="*/ 1890303 w 4049212"/>
                <a:gd name="connsiteY3" fmla="*/ 633548 h 1386159"/>
                <a:gd name="connsiteX4" fmla="*/ 1883364 w 4049212"/>
                <a:gd name="connsiteY4" fmla="*/ 1361939 h 1386159"/>
                <a:gd name="connsiteX5" fmla="*/ 4049212 w 4049212"/>
                <a:gd name="connsiteY5" fmla="*/ 1386159 h 1386159"/>
                <a:gd name="connsiteX6" fmla="*/ 4031660 w 4049212"/>
                <a:gd name="connsiteY6" fmla="*/ 0 h 1386159"/>
                <a:gd name="connsiteX7" fmla="*/ 2681695 w 4049212"/>
                <a:gd name="connsiteY7" fmla="*/ 29255 h 1386159"/>
                <a:gd name="connsiteX0" fmla="*/ 1835875 w 4049212"/>
                <a:gd name="connsiteY0" fmla="*/ 0 h 1532164"/>
                <a:gd name="connsiteX1" fmla="*/ 0 w 4049212"/>
                <a:gd name="connsiteY1" fmla="*/ 709341 h 1532164"/>
                <a:gd name="connsiteX2" fmla="*/ 7211 w 4049212"/>
                <a:gd name="connsiteY2" fmla="*/ 784588 h 1532164"/>
                <a:gd name="connsiteX3" fmla="*/ 1890303 w 4049212"/>
                <a:gd name="connsiteY3" fmla="*/ 779553 h 1532164"/>
                <a:gd name="connsiteX4" fmla="*/ 1883364 w 4049212"/>
                <a:gd name="connsiteY4" fmla="*/ 1507944 h 1532164"/>
                <a:gd name="connsiteX5" fmla="*/ 4049212 w 4049212"/>
                <a:gd name="connsiteY5" fmla="*/ 1532164 h 1532164"/>
                <a:gd name="connsiteX6" fmla="*/ 4031660 w 4049212"/>
                <a:gd name="connsiteY6" fmla="*/ 146005 h 1532164"/>
                <a:gd name="connsiteX7" fmla="*/ 1835875 w 4049212"/>
                <a:gd name="connsiteY7" fmla="*/ 0 h 1532164"/>
                <a:gd name="connsiteX0" fmla="*/ 1835875 w 4049212"/>
                <a:gd name="connsiteY0" fmla="*/ 52115 h 1584279"/>
                <a:gd name="connsiteX1" fmla="*/ 0 w 4049212"/>
                <a:gd name="connsiteY1" fmla="*/ 761456 h 1584279"/>
                <a:gd name="connsiteX2" fmla="*/ 7211 w 4049212"/>
                <a:gd name="connsiteY2" fmla="*/ 836703 h 1584279"/>
                <a:gd name="connsiteX3" fmla="*/ 1890303 w 4049212"/>
                <a:gd name="connsiteY3" fmla="*/ 831668 h 1584279"/>
                <a:gd name="connsiteX4" fmla="*/ 1883364 w 4049212"/>
                <a:gd name="connsiteY4" fmla="*/ 1560059 h 1584279"/>
                <a:gd name="connsiteX5" fmla="*/ 4049212 w 4049212"/>
                <a:gd name="connsiteY5" fmla="*/ 1584279 h 1584279"/>
                <a:gd name="connsiteX6" fmla="*/ 4024040 w 4049212"/>
                <a:gd name="connsiteY6" fmla="*/ 0 h 1584279"/>
                <a:gd name="connsiteX7" fmla="*/ 1835875 w 4049212"/>
                <a:gd name="connsiteY7" fmla="*/ 52115 h 1584279"/>
                <a:gd name="connsiteX0" fmla="*/ 1835875 w 4049212"/>
                <a:gd name="connsiteY0" fmla="*/ 52115 h 1560059"/>
                <a:gd name="connsiteX1" fmla="*/ 0 w 4049212"/>
                <a:gd name="connsiteY1" fmla="*/ 761456 h 1560059"/>
                <a:gd name="connsiteX2" fmla="*/ 7211 w 4049212"/>
                <a:gd name="connsiteY2" fmla="*/ 836703 h 1560059"/>
                <a:gd name="connsiteX3" fmla="*/ 1890303 w 4049212"/>
                <a:gd name="connsiteY3" fmla="*/ 831668 h 1560059"/>
                <a:gd name="connsiteX4" fmla="*/ 1883364 w 4049212"/>
                <a:gd name="connsiteY4" fmla="*/ 1560059 h 1560059"/>
                <a:gd name="connsiteX5" fmla="*/ 4049212 w 4049212"/>
                <a:gd name="connsiteY5" fmla="*/ 1530939 h 1560059"/>
                <a:gd name="connsiteX6" fmla="*/ 4024040 w 4049212"/>
                <a:gd name="connsiteY6" fmla="*/ 0 h 1560059"/>
                <a:gd name="connsiteX7" fmla="*/ 1835875 w 4049212"/>
                <a:gd name="connsiteY7" fmla="*/ 52115 h 1560059"/>
                <a:gd name="connsiteX0" fmla="*/ 1888262 w 4049212"/>
                <a:gd name="connsiteY0" fmla="*/ 247378 h 1560059"/>
                <a:gd name="connsiteX1" fmla="*/ 0 w 4049212"/>
                <a:gd name="connsiteY1" fmla="*/ 761456 h 1560059"/>
                <a:gd name="connsiteX2" fmla="*/ 7211 w 4049212"/>
                <a:gd name="connsiteY2" fmla="*/ 836703 h 1560059"/>
                <a:gd name="connsiteX3" fmla="*/ 1890303 w 4049212"/>
                <a:gd name="connsiteY3" fmla="*/ 831668 h 1560059"/>
                <a:gd name="connsiteX4" fmla="*/ 1883364 w 4049212"/>
                <a:gd name="connsiteY4" fmla="*/ 1560059 h 1560059"/>
                <a:gd name="connsiteX5" fmla="*/ 4049212 w 4049212"/>
                <a:gd name="connsiteY5" fmla="*/ 1530939 h 1560059"/>
                <a:gd name="connsiteX6" fmla="*/ 4024040 w 4049212"/>
                <a:gd name="connsiteY6" fmla="*/ 0 h 1560059"/>
                <a:gd name="connsiteX7" fmla="*/ 1888262 w 4049212"/>
                <a:gd name="connsiteY7" fmla="*/ 247378 h 1560059"/>
                <a:gd name="connsiteX0" fmla="*/ 1835874 w 4049212"/>
                <a:gd name="connsiteY0" fmla="*/ 52116 h 1560059"/>
                <a:gd name="connsiteX1" fmla="*/ 0 w 4049212"/>
                <a:gd name="connsiteY1" fmla="*/ 761456 h 1560059"/>
                <a:gd name="connsiteX2" fmla="*/ 7211 w 4049212"/>
                <a:gd name="connsiteY2" fmla="*/ 836703 h 1560059"/>
                <a:gd name="connsiteX3" fmla="*/ 1890303 w 4049212"/>
                <a:gd name="connsiteY3" fmla="*/ 831668 h 1560059"/>
                <a:gd name="connsiteX4" fmla="*/ 1883364 w 4049212"/>
                <a:gd name="connsiteY4" fmla="*/ 1560059 h 1560059"/>
                <a:gd name="connsiteX5" fmla="*/ 4049212 w 4049212"/>
                <a:gd name="connsiteY5" fmla="*/ 1530939 h 1560059"/>
                <a:gd name="connsiteX6" fmla="*/ 4024040 w 4049212"/>
                <a:gd name="connsiteY6" fmla="*/ 0 h 1560059"/>
                <a:gd name="connsiteX7" fmla="*/ 1835874 w 4049212"/>
                <a:gd name="connsiteY7" fmla="*/ 52116 h 1560059"/>
                <a:gd name="connsiteX0" fmla="*/ 1835874 w 4049212"/>
                <a:gd name="connsiteY0" fmla="*/ 52116 h 1560059"/>
                <a:gd name="connsiteX1" fmla="*/ 0 w 4049212"/>
                <a:gd name="connsiteY1" fmla="*/ 761456 h 1560059"/>
                <a:gd name="connsiteX2" fmla="*/ 331061 w 4049212"/>
                <a:gd name="connsiteY2" fmla="*/ 1236753 h 1560059"/>
                <a:gd name="connsiteX3" fmla="*/ 1890303 w 4049212"/>
                <a:gd name="connsiteY3" fmla="*/ 831668 h 1560059"/>
                <a:gd name="connsiteX4" fmla="*/ 1883364 w 4049212"/>
                <a:gd name="connsiteY4" fmla="*/ 1560059 h 1560059"/>
                <a:gd name="connsiteX5" fmla="*/ 4049212 w 4049212"/>
                <a:gd name="connsiteY5" fmla="*/ 1530939 h 1560059"/>
                <a:gd name="connsiteX6" fmla="*/ 4024040 w 4049212"/>
                <a:gd name="connsiteY6" fmla="*/ 0 h 1560059"/>
                <a:gd name="connsiteX7" fmla="*/ 1835874 w 4049212"/>
                <a:gd name="connsiteY7" fmla="*/ 52116 h 1560059"/>
                <a:gd name="connsiteX0" fmla="*/ 1504813 w 3718151"/>
                <a:gd name="connsiteY0" fmla="*/ 52116 h 1560059"/>
                <a:gd name="connsiteX1" fmla="*/ 11839 w 3718151"/>
                <a:gd name="connsiteY1" fmla="*/ 832893 h 1560059"/>
                <a:gd name="connsiteX2" fmla="*/ 0 w 3718151"/>
                <a:gd name="connsiteY2" fmla="*/ 1236753 h 1560059"/>
                <a:gd name="connsiteX3" fmla="*/ 1559242 w 3718151"/>
                <a:gd name="connsiteY3" fmla="*/ 831668 h 1560059"/>
                <a:gd name="connsiteX4" fmla="*/ 1552303 w 3718151"/>
                <a:gd name="connsiteY4" fmla="*/ 1560059 h 1560059"/>
                <a:gd name="connsiteX5" fmla="*/ 3718151 w 3718151"/>
                <a:gd name="connsiteY5" fmla="*/ 1530939 h 1560059"/>
                <a:gd name="connsiteX6" fmla="*/ 3692979 w 3718151"/>
                <a:gd name="connsiteY6" fmla="*/ 0 h 1560059"/>
                <a:gd name="connsiteX7" fmla="*/ 1504813 w 3718151"/>
                <a:gd name="connsiteY7" fmla="*/ 52116 h 1560059"/>
                <a:gd name="connsiteX0" fmla="*/ 1835874 w 4049212"/>
                <a:gd name="connsiteY0" fmla="*/ 52116 h 1560059"/>
                <a:gd name="connsiteX1" fmla="*/ 0 w 4049212"/>
                <a:gd name="connsiteY1" fmla="*/ 794793 h 1560059"/>
                <a:gd name="connsiteX2" fmla="*/ 331061 w 4049212"/>
                <a:gd name="connsiteY2" fmla="*/ 1236753 h 1560059"/>
                <a:gd name="connsiteX3" fmla="*/ 1890303 w 4049212"/>
                <a:gd name="connsiteY3" fmla="*/ 831668 h 1560059"/>
                <a:gd name="connsiteX4" fmla="*/ 1883364 w 4049212"/>
                <a:gd name="connsiteY4" fmla="*/ 1560059 h 1560059"/>
                <a:gd name="connsiteX5" fmla="*/ 4049212 w 4049212"/>
                <a:gd name="connsiteY5" fmla="*/ 1530939 h 1560059"/>
                <a:gd name="connsiteX6" fmla="*/ 4024040 w 4049212"/>
                <a:gd name="connsiteY6" fmla="*/ 0 h 1560059"/>
                <a:gd name="connsiteX7" fmla="*/ 1835874 w 4049212"/>
                <a:gd name="connsiteY7" fmla="*/ 52116 h 1560059"/>
                <a:gd name="connsiteX0" fmla="*/ 1842951 w 4056289"/>
                <a:gd name="connsiteY0" fmla="*/ 52116 h 1560059"/>
                <a:gd name="connsiteX1" fmla="*/ 7077 w 4056289"/>
                <a:gd name="connsiteY1" fmla="*/ 794793 h 1560059"/>
                <a:gd name="connsiteX2" fmla="*/ 0 w 4056289"/>
                <a:gd name="connsiteY2" fmla="*/ 879566 h 1560059"/>
                <a:gd name="connsiteX3" fmla="*/ 1897380 w 4056289"/>
                <a:gd name="connsiteY3" fmla="*/ 831668 h 1560059"/>
                <a:gd name="connsiteX4" fmla="*/ 1890441 w 4056289"/>
                <a:gd name="connsiteY4" fmla="*/ 1560059 h 1560059"/>
                <a:gd name="connsiteX5" fmla="*/ 4056289 w 4056289"/>
                <a:gd name="connsiteY5" fmla="*/ 1530939 h 1560059"/>
                <a:gd name="connsiteX6" fmla="*/ 4031117 w 4056289"/>
                <a:gd name="connsiteY6" fmla="*/ 0 h 1560059"/>
                <a:gd name="connsiteX7" fmla="*/ 1842951 w 4056289"/>
                <a:gd name="connsiteY7" fmla="*/ 52116 h 1560059"/>
                <a:gd name="connsiteX0" fmla="*/ 1842951 w 4056289"/>
                <a:gd name="connsiteY0" fmla="*/ 52116 h 1560059"/>
                <a:gd name="connsiteX1" fmla="*/ 7077 w 4056289"/>
                <a:gd name="connsiteY1" fmla="*/ 794793 h 1560059"/>
                <a:gd name="connsiteX2" fmla="*/ 0 w 4056289"/>
                <a:gd name="connsiteY2" fmla="*/ 879566 h 1560059"/>
                <a:gd name="connsiteX3" fmla="*/ 2249805 w 4056289"/>
                <a:gd name="connsiteY3" fmla="*/ 545918 h 1560059"/>
                <a:gd name="connsiteX4" fmla="*/ 1890441 w 4056289"/>
                <a:gd name="connsiteY4" fmla="*/ 1560059 h 1560059"/>
                <a:gd name="connsiteX5" fmla="*/ 4056289 w 4056289"/>
                <a:gd name="connsiteY5" fmla="*/ 1530939 h 1560059"/>
                <a:gd name="connsiteX6" fmla="*/ 4031117 w 4056289"/>
                <a:gd name="connsiteY6" fmla="*/ 0 h 1560059"/>
                <a:gd name="connsiteX7" fmla="*/ 1842951 w 4056289"/>
                <a:gd name="connsiteY7" fmla="*/ 52116 h 1560059"/>
                <a:gd name="connsiteX0" fmla="*/ 1842951 w 4056289"/>
                <a:gd name="connsiteY0" fmla="*/ 52116 h 1560059"/>
                <a:gd name="connsiteX1" fmla="*/ 7077 w 4056289"/>
                <a:gd name="connsiteY1" fmla="*/ 794793 h 1560059"/>
                <a:gd name="connsiteX2" fmla="*/ 0 w 4056289"/>
                <a:gd name="connsiteY2" fmla="*/ 879566 h 1560059"/>
                <a:gd name="connsiteX3" fmla="*/ 1837848 w 4056289"/>
                <a:gd name="connsiteY3" fmla="*/ 845956 h 1560059"/>
                <a:gd name="connsiteX4" fmla="*/ 1890441 w 4056289"/>
                <a:gd name="connsiteY4" fmla="*/ 1560059 h 1560059"/>
                <a:gd name="connsiteX5" fmla="*/ 4056289 w 4056289"/>
                <a:gd name="connsiteY5" fmla="*/ 1530939 h 1560059"/>
                <a:gd name="connsiteX6" fmla="*/ 4031117 w 4056289"/>
                <a:gd name="connsiteY6" fmla="*/ 0 h 1560059"/>
                <a:gd name="connsiteX7" fmla="*/ 1842951 w 4056289"/>
                <a:gd name="connsiteY7" fmla="*/ 52116 h 1560059"/>
                <a:gd name="connsiteX0" fmla="*/ 1842951 w 4056289"/>
                <a:gd name="connsiteY0" fmla="*/ 52116 h 1530939"/>
                <a:gd name="connsiteX1" fmla="*/ 7077 w 4056289"/>
                <a:gd name="connsiteY1" fmla="*/ 794793 h 1530939"/>
                <a:gd name="connsiteX2" fmla="*/ 0 w 4056289"/>
                <a:gd name="connsiteY2" fmla="*/ 879566 h 1530939"/>
                <a:gd name="connsiteX3" fmla="*/ 1837848 w 4056289"/>
                <a:gd name="connsiteY3" fmla="*/ 845956 h 1530939"/>
                <a:gd name="connsiteX4" fmla="*/ 1838054 w 4056289"/>
                <a:gd name="connsiteY4" fmla="*/ 1405278 h 1530939"/>
                <a:gd name="connsiteX5" fmla="*/ 4056289 w 4056289"/>
                <a:gd name="connsiteY5" fmla="*/ 1530939 h 1530939"/>
                <a:gd name="connsiteX6" fmla="*/ 4031117 w 4056289"/>
                <a:gd name="connsiteY6" fmla="*/ 0 h 1530939"/>
                <a:gd name="connsiteX7" fmla="*/ 1842951 w 4056289"/>
                <a:gd name="connsiteY7" fmla="*/ 52116 h 1530939"/>
                <a:gd name="connsiteX0" fmla="*/ 1842951 w 4043589"/>
                <a:gd name="connsiteY0" fmla="*/ 52116 h 1407114"/>
                <a:gd name="connsiteX1" fmla="*/ 7077 w 4043589"/>
                <a:gd name="connsiteY1" fmla="*/ 794793 h 1407114"/>
                <a:gd name="connsiteX2" fmla="*/ 0 w 4043589"/>
                <a:gd name="connsiteY2" fmla="*/ 879566 h 1407114"/>
                <a:gd name="connsiteX3" fmla="*/ 1837848 w 4043589"/>
                <a:gd name="connsiteY3" fmla="*/ 845956 h 1407114"/>
                <a:gd name="connsiteX4" fmla="*/ 1838054 w 4043589"/>
                <a:gd name="connsiteY4" fmla="*/ 1405278 h 1407114"/>
                <a:gd name="connsiteX5" fmla="*/ 4043589 w 4043589"/>
                <a:gd name="connsiteY5" fmla="*/ 1407114 h 1407114"/>
                <a:gd name="connsiteX6" fmla="*/ 4031117 w 4043589"/>
                <a:gd name="connsiteY6" fmla="*/ 0 h 1407114"/>
                <a:gd name="connsiteX7" fmla="*/ 1842951 w 4043589"/>
                <a:gd name="connsiteY7" fmla="*/ 52116 h 1407114"/>
                <a:gd name="connsiteX0" fmla="*/ 1842951 w 4049939"/>
                <a:gd name="connsiteY0" fmla="*/ 52116 h 1405278"/>
                <a:gd name="connsiteX1" fmla="*/ 7077 w 4049939"/>
                <a:gd name="connsiteY1" fmla="*/ 794793 h 1405278"/>
                <a:gd name="connsiteX2" fmla="*/ 0 w 4049939"/>
                <a:gd name="connsiteY2" fmla="*/ 879566 h 1405278"/>
                <a:gd name="connsiteX3" fmla="*/ 1837848 w 4049939"/>
                <a:gd name="connsiteY3" fmla="*/ 845956 h 1405278"/>
                <a:gd name="connsiteX4" fmla="*/ 1838054 w 4049939"/>
                <a:gd name="connsiteY4" fmla="*/ 1405278 h 1405278"/>
                <a:gd name="connsiteX5" fmla="*/ 4049939 w 4049939"/>
                <a:gd name="connsiteY5" fmla="*/ 1353139 h 1405278"/>
                <a:gd name="connsiteX6" fmla="*/ 4031117 w 4049939"/>
                <a:gd name="connsiteY6" fmla="*/ 0 h 1405278"/>
                <a:gd name="connsiteX7" fmla="*/ 1842951 w 4049939"/>
                <a:gd name="connsiteY7" fmla="*/ 52116 h 1405278"/>
                <a:gd name="connsiteX0" fmla="*/ 1842951 w 4049939"/>
                <a:gd name="connsiteY0" fmla="*/ 52116 h 1411628"/>
                <a:gd name="connsiteX1" fmla="*/ 7077 w 4049939"/>
                <a:gd name="connsiteY1" fmla="*/ 794793 h 1411628"/>
                <a:gd name="connsiteX2" fmla="*/ 0 w 4049939"/>
                <a:gd name="connsiteY2" fmla="*/ 879566 h 1411628"/>
                <a:gd name="connsiteX3" fmla="*/ 1837848 w 4049939"/>
                <a:gd name="connsiteY3" fmla="*/ 845956 h 1411628"/>
                <a:gd name="connsiteX4" fmla="*/ 1841229 w 4049939"/>
                <a:gd name="connsiteY4" fmla="*/ 1411628 h 1411628"/>
                <a:gd name="connsiteX5" fmla="*/ 4049939 w 4049939"/>
                <a:gd name="connsiteY5" fmla="*/ 1353139 h 1411628"/>
                <a:gd name="connsiteX6" fmla="*/ 4031117 w 4049939"/>
                <a:gd name="connsiteY6" fmla="*/ 0 h 1411628"/>
                <a:gd name="connsiteX7" fmla="*/ 1842951 w 4049939"/>
                <a:gd name="connsiteY7" fmla="*/ 52116 h 1411628"/>
                <a:gd name="connsiteX0" fmla="*/ 1842951 w 4049939"/>
                <a:gd name="connsiteY0" fmla="*/ 52116 h 1411628"/>
                <a:gd name="connsiteX1" fmla="*/ 7077 w 4049939"/>
                <a:gd name="connsiteY1" fmla="*/ 810668 h 1411628"/>
                <a:gd name="connsiteX2" fmla="*/ 0 w 4049939"/>
                <a:gd name="connsiteY2" fmla="*/ 879566 h 1411628"/>
                <a:gd name="connsiteX3" fmla="*/ 1837848 w 4049939"/>
                <a:gd name="connsiteY3" fmla="*/ 845956 h 1411628"/>
                <a:gd name="connsiteX4" fmla="*/ 1841229 w 4049939"/>
                <a:gd name="connsiteY4" fmla="*/ 1411628 h 1411628"/>
                <a:gd name="connsiteX5" fmla="*/ 4049939 w 4049939"/>
                <a:gd name="connsiteY5" fmla="*/ 1353139 h 1411628"/>
                <a:gd name="connsiteX6" fmla="*/ 4031117 w 4049939"/>
                <a:gd name="connsiteY6" fmla="*/ 0 h 1411628"/>
                <a:gd name="connsiteX7" fmla="*/ 1842951 w 4049939"/>
                <a:gd name="connsiteY7" fmla="*/ 52116 h 1411628"/>
                <a:gd name="connsiteX0" fmla="*/ 1835874 w 4042862"/>
                <a:gd name="connsiteY0" fmla="*/ 52116 h 1411628"/>
                <a:gd name="connsiteX1" fmla="*/ 0 w 4042862"/>
                <a:gd name="connsiteY1" fmla="*/ 810668 h 1411628"/>
                <a:gd name="connsiteX2" fmla="*/ 2448 w 4042862"/>
                <a:gd name="connsiteY2" fmla="*/ 873216 h 1411628"/>
                <a:gd name="connsiteX3" fmla="*/ 1830771 w 4042862"/>
                <a:gd name="connsiteY3" fmla="*/ 845956 h 1411628"/>
                <a:gd name="connsiteX4" fmla="*/ 1834152 w 4042862"/>
                <a:gd name="connsiteY4" fmla="*/ 1411628 h 1411628"/>
                <a:gd name="connsiteX5" fmla="*/ 4042862 w 4042862"/>
                <a:gd name="connsiteY5" fmla="*/ 1353139 h 1411628"/>
                <a:gd name="connsiteX6" fmla="*/ 4024040 w 4042862"/>
                <a:gd name="connsiteY6" fmla="*/ 0 h 1411628"/>
                <a:gd name="connsiteX7" fmla="*/ 1835874 w 4042862"/>
                <a:gd name="connsiteY7" fmla="*/ 52116 h 1411628"/>
                <a:gd name="connsiteX0" fmla="*/ 1835874 w 4042862"/>
                <a:gd name="connsiteY0" fmla="*/ 52116 h 1450343"/>
                <a:gd name="connsiteX1" fmla="*/ 0 w 4042862"/>
                <a:gd name="connsiteY1" fmla="*/ 810668 h 1450343"/>
                <a:gd name="connsiteX2" fmla="*/ 2448 w 4042862"/>
                <a:gd name="connsiteY2" fmla="*/ 873216 h 1450343"/>
                <a:gd name="connsiteX3" fmla="*/ 1830771 w 4042862"/>
                <a:gd name="connsiteY3" fmla="*/ 845956 h 1450343"/>
                <a:gd name="connsiteX4" fmla="*/ 1834152 w 4042862"/>
                <a:gd name="connsiteY4" fmla="*/ 1411628 h 1450343"/>
                <a:gd name="connsiteX5" fmla="*/ 3353162 w 4042862"/>
                <a:gd name="connsiteY5" fmla="*/ 1448295 h 1450343"/>
                <a:gd name="connsiteX6" fmla="*/ 4042862 w 4042862"/>
                <a:gd name="connsiteY6" fmla="*/ 1353139 h 1450343"/>
                <a:gd name="connsiteX7" fmla="*/ 4024040 w 4042862"/>
                <a:gd name="connsiteY7" fmla="*/ 0 h 1450343"/>
                <a:gd name="connsiteX8" fmla="*/ 1835874 w 4042862"/>
                <a:gd name="connsiteY8" fmla="*/ 52116 h 1450343"/>
                <a:gd name="connsiteX0" fmla="*/ 1835874 w 4046831"/>
                <a:gd name="connsiteY0" fmla="*/ 52116 h 1450343"/>
                <a:gd name="connsiteX1" fmla="*/ 0 w 4046831"/>
                <a:gd name="connsiteY1" fmla="*/ 810668 h 1450343"/>
                <a:gd name="connsiteX2" fmla="*/ 2448 w 4046831"/>
                <a:gd name="connsiteY2" fmla="*/ 873216 h 1450343"/>
                <a:gd name="connsiteX3" fmla="*/ 1830771 w 4046831"/>
                <a:gd name="connsiteY3" fmla="*/ 845956 h 1450343"/>
                <a:gd name="connsiteX4" fmla="*/ 1834152 w 4046831"/>
                <a:gd name="connsiteY4" fmla="*/ 1411628 h 1450343"/>
                <a:gd name="connsiteX5" fmla="*/ 3353162 w 4046831"/>
                <a:gd name="connsiteY5" fmla="*/ 1448295 h 1450343"/>
                <a:gd name="connsiteX6" fmla="*/ 4046831 w 4046831"/>
                <a:gd name="connsiteY6" fmla="*/ 1083265 h 1450343"/>
                <a:gd name="connsiteX7" fmla="*/ 4024040 w 4046831"/>
                <a:gd name="connsiteY7" fmla="*/ 0 h 1450343"/>
                <a:gd name="connsiteX8" fmla="*/ 1835874 w 4046831"/>
                <a:gd name="connsiteY8" fmla="*/ 52116 h 1450343"/>
                <a:gd name="connsiteX0" fmla="*/ 1835874 w 4046831"/>
                <a:gd name="connsiteY0" fmla="*/ 52116 h 1411628"/>
                <a:gd name="connsiteX1" fmla="*/ 0 w 4046831"/>
                <a:gd name="connsiteY1" fmla="*/ 810668 h 1411628"/>
                <a:gd name="connsiteX2" fmla="*/ 2448 w 4046831"/>
                <a:gd name="connsiteY2" fmla="*/ 873216 h 1411628"/>
                <a:gd name="connsiteX3" fmla="*/ 1830771 w 4046831"/>
                <a:gd name="connsiteY3" fmla="*/ 845956 h 1411628"/>
                <a:gd name="connsiteX4" fmla="*/ 1834152 w 4046831"/>
                <a:gd name="connsiteY4" fmla="*/ 1411628 h 1411628"/>
                <a:gd name="connsiteX5" fmla="*/ 3246006 w 4046831"/>
                <a:gd name="connsiteY5" fmla="*/ 1376858 h 1411628"/>
                <a:gd name="connsiteX6" fmla="*/ 4046831 w 4046831"/>
                <a:gd name="connsiteY6" fmla="*/ 1083265 h 1411628"/>
                <a:gd name="connsiteX7" fmla="*/ 4024040 w 4046831"/>
                <a:gd name="connsiteY7" fmla="*/ 0 h 1411628"/>
                <a:gd name="connsiteX8" fmla="*/ 1835874 w 4046831"/>
                <a:gd name="connsiteY8" fmla="*/ 52116 h 1411628"/>
                <a:gd name="connsiteX0" fmla="*/ 1835874 w 4046831"/>
                <a:gd name="connsiteY0" fmla="*/ 52116 h 1411628"/>
                <a:gd name="connsiteX1" fmla="*/ 0 w 4046831"/>
                <a:gd name="connsiteY1" fmla="*/ 810668 h 1411628"/>
                <a:gd name="connsiteX2" fmla="*/ 2448 w 4046831"/>
                <a:gd name="connsiteY2" fmla="*/ 873216 h 1411628"/>
                <a:gd name="connsiteX3" fmla="*/ 1830771 w 4046831"/>
                <a:gd name="connsiteY3" fmla="*/ 845956 h 1411628"/>
                <a:gd name="connsiteX4" fmla="*/ 1834152 w 4046831"/>
                <a:gd name="connsiteY4" fmla="*/ 1411628 h 1411628"/>
                <a:gd name="connsiteX5" fmla="*/ 3249975 w 4046831"/>
                <a:gd name="connsiteY5" fmla="*/ 1400671 h 1411628"/>
                <a:gd name="connsiteX6" fmla="*/ 4046831 w 4046831"/>
                <a:gd name="connsiteY6" fmla="*/ 1083265 h 1411628"/>
                <a:gd name="connsiteX7" fmla="*/ 4024040 w 4046831"/>
                <a:gd name="connsiteY7" fmla="*/ 0 h 1411628"/>
                <a:gd name="connsiteX8" fmla="*/ 1835874 w 4046831"/>
                <a:gd name="connsiteY8" fmla="*/ 52116 h 1411628"/>
                <a:gd name="connsiteX0" fmla="*/ 1835874 w 4046831"/>
                <a:gd name="connsiteY0" fmla="*/ 52116 h 1411628"/>
                <a:gd name="connsiteX1" fmla="*/ 0 w 4046831"/>
                <a:gd name="connsiteY1" fmla="*/ 810668 h 1411628"/>
                <a:gd name="connsiteX2" fmla="*/ 2448 w 4046831"/>
                <a:gd name="connsiteY2" fmla="*/ 873216 h 1411628"/>
                <a:gd name="connsiteX3" fmla="*/ 1830771 w 4046831"/>
                <a:gd name="connsiteY3" fmla="*/ 845956 h 1411628"/>
                <a:gd name="connsiteX4" fmla="*/ 1834152 w 4046831"/>
                <a:gd name="connsiteY4" fmla="*/ 1411628 h 1411628"/>
                <a:gd name="connsiteX5" fmla="*/ 3242037 w 4046831"/>
                <a:gd name="connsiteY5" fmla="*/ 1404639 h 1411628"/>
                <a:gd name="connsiteX6" fmla="*/ 4046831 w 4046831"/>
                <a:gd name="connsiteY6" fmla="*/ 1083265 h 1411628"/>
                <a:gd name="connsiteX7" fmla="*/ 4024040 w 4046831"/>
                <a:gd name="connsiteY7" fmla="*/ 0 h 1411628"/>
                <a:gd name="connsiteX8" fmla="*/ 1835874 w 4046831"/>
                <a:gd name="connsiteY8" fmla="*/ 52116 h 1411628"/>
                <a:gd name="connsiteX0" fmla="*/ 1835874 w 4038894"/>
                <a:gd name="connsiteY0" fmla="*/ 52116 h 1411628"/>
                <a:gd name="connsiteX1" fmla="*/ 0 w 4038894"/>
                <a:gd name="connsiteY1" fmla="*/ 810668 h 1411628"/>
                <a:gd name="connsiteX2" fmla="*/ 2448 w 4038894"/>
                <a:gd name="connsiteY2" fmla="*/ 873216 h 1411628"/>
                <a:gd name="connsiteX3" fmla="*/ 1830771 w 4038894"/>
                <a:gd name="connsiteY3" fmla="*/ 845956 h 1411628"/>
                <a:gd name="connsiteX4" fmla="*/ 1834152 w 4038894"/>
                <a:gd name="connsiteY4" fmla="*/ 1411628 h 1411628"/>
                <a:gd name="connsiteX5" fmla="*/ 3242037 w 4038894"/>
                <a:gd name="connsiteY5" fmla="*/ 1404639 h 1411628"/>
                <a:gd name="connsiteX6" fmla="*/ 4038894 w 4038894"/>
                <a:gd name="connsiteY6" fmla="*/ 1186452 h 1411628"/>
                <a:gd name="connsiteX7" fmla="*/ 4024040 w 4038894"/>
                <a:gd name="connsiteY7" fmla="*/ 0 h 1411628"/>
                <a:gd name="connsiteX8" fmla="*/ 1835874 w 4038894"/>
                <a:gd name="connsiteY8" fmla="*/ 52116 h 141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8894" h="1411628">
                  <a:moveTo>
                    <a:pt x="1835874" y="52116"/>
                  </a:moveTo>
                  <a:lnTo>
                    <a:pt x="0" y="810668"/>
                  </a:lnTo>
                  <a:lnTo>
                    <a:pt x="2448" y="873216"/>
                  </a:lnTo>
                  <a:lnTo>
                    <a:pt x="1830771" y="845956"/>
                  </a:lnTo>
                  <a:cubicBezTo>
                    <a:pt x="1830840" y="1032397"/>
                    <a:pt x="1834083" y="1225187"/>
                    <a:pt x="1834152" y="1411628"/>
                  </a:cubicBezTo>
                  <a:lnTo>
                    <a:pt x="3242037" y="1404639"/>
                  </a:lnTo>
                  <a:lnTo>
                    <a:pt x="4038894" y="1186452"/>
                  </a:lnTo>
                  <a:cubicBezTo>
                    <a:pt x="4038123" y="1036819"/>
                    <a:pt x="4024811" y="149633"/>
                    <a:pt x="4024040" y="0"/>
                  </a:cubicBezTo>
                  <a:lnTo>
                    <a:pt x="1835874" y="52116"/>
                  </a:lnTo>
                  <a:close/>
                </a:path>
              </a:pathLst>
            </a:custGeom>
            <a:pattFill prst="wdDnDiag">
              <a:fgClr>
                <a:schemeClr val="accent3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AB2CF67-07E4-427C-BF52-4F348D6D0209}"/>
                </a:ext>
              </a:extLst>
            </p:cNvPr>
            <p:cNvSpPr>
              <a:spLocks/>
            </p:cNvSpPr>
            <p:nvPr/>
          </p:nvSpPr>
          <p:spPr>
            <a:xfrm rot="21540000">
              <a:off x="4242377" y="1473833"/>
              <a:ext cx="1721319" cy="53370"/>
            </a:xfrm>
            <a:prstGeom prst="rect">
              <a:avLst/>
            </a:prstGeom>
            <a:pattFill prst="wdUpDiag">
              <a:fgClr>
                <a:schemeClr val="accent3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040E59C3-481E-4792-83CF-88DE72B6FA77}"/>
                </a:ext>
              </a:extLst>
            </p:cNvPr>
            <p:cNvCxnSpPr>
              <a:cxnSpLocks/>
            </p:cNvCxnSpPr>
            <p:nvPr/>
          </p:nvCxnSpPr>
          <p:spPr>
            <a:xfrm>
              <a:off x="33999" y="2037139"/>
              <a:ext cx="4215227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8D2BD8F-54FE-43EC-977E-6CCEF839EA9D}"/>
                </a:ext>
              </a:extLst>
            </p:cNvPr>
            <p:cNvCxnSpPr>
              <a:cxnSpLocks/>
            </p:cNvCxnSpPr>
            <p:nvPr/>
          </p:nvCxnSpPr>
          <p:spPr>
            <a:xfrm>
              <a:off x="5859066" y="874167"/>
              <a:ext cx="0" cy="57988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EE9F7FD2-63F6-4A32-A075-393FE180549C}"/>
                </a:ext>
              </a:extLst>
            </p:cNvPr>
            <p:cNvSpPr txBox="1">
              <a:spLocks/>
            </p:cNvSpPr>
            <p:nvPr/>
          </p:nvSpPr>
          <p:spPr>
            <a:xfrm>
              <a:off x="5181905" y="987583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1" dirty="0"/>
                <a:t>1,20 m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DE4C53DA-F20F-4BF3-BB46-03B916AAC02A}"/>
                </a:ext>
              </a:extLst>
            </p:cNvPr>
            <p:cNvSpPr txBox="1"/>
            <p:nvPr/>
          </p:nvSpPr>
          <p:spPr>
            <a:xfrm>
              <a:off x="6525" y="1768873"/>
              <a:ext cx="7044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 dirty="0"/>
                <a:t>3,00 m</a:t>
              </a:r>
              <a:r>
                <a:rPr lang="de-AT" sz="1400" dirty="0"/>
                <a:t>                              3,50 m                                             13,40 m </a:t>
              </a:r>
              <a:r>
                <a:rPr lang="de-AT" sz="1000" dirty="0"/>
                <a:t>(</a:t>
              </a:r>
              <a:r>
                <a:rPr lang="de-AT" sz="1000" dirty="0" err="1"/>
                <a:t>max</a:t>
              </a:r>
              <a:r>
                <a:rPr lang="de-AT" sz="1000" dirty="0"/>
                <a:t>), (</a:t>
              </a:r>
              <a:r>
                <a:rPr lang="de-AT" sz="1000" dirty="0" err="1"/>
                <a:t>ca</a:t>
              </a:r>
              <a:r>
                <a:rPr lang="de-AT" sz="1000" dirty="0"/>
                <a:t> 10% der Brückenlänge)  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BBB64A86-3BFD-4C3A-A0C8-F9BEAC3E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9540" y="755627"/>
              <a:ext cx="9502140" cy="223745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BA509744-15DA-4D98-A0CA-F601872413F4}"/>
                </a:ext>
              </a:extLst>
            </p:cNvPr>
            <p:cNvSpPr>
              <a:spLocks/>
            </p:cNvSpPr>
            <p:nvPr/>
          </p:nvSpPr>
          <p:spPr>
            <a:xfrm rot="21540000">
              <a:off x="39880" y="1525937"/>
              <a:ext cx="4209233" cy="55243"/>
            </a:xfrm>
            <a:prstGeom prst="rect">
              <a:avLst/>
            </a:prstGeom>
            <a:pattFill prst="pct1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22697BE6-2C75-4915-B9B6-CE6C2A194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37" y="1510657"/>
              <a:ext cx="4507089" cy="83404"/>
            </a:xfrm>
            <a:prstGeom prst="line">
              <a:avLst/>
            </a:prstGeom>
            <a:ln w="12700" cap="rnd"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91ED49CF-BF4B-4A67-B2DB-E27F29CB81AE}"/>
                </a:ext>
              </a:extLst>
            </p:cNvPr>
            <p:cNvCxnSpPr>
              <a:cxnSpLocks/>
            </p:cNvCxnSpPr>
            <p:nvPr/>
          </p:nvCxnSpPr>
          <p:spPr>
            <a:xfrm>
              <a:off x="4242039" y="2037139"/>
              <a:ext cx="1721992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302AF24D-67E6-4BCA-9DB7-ED397D5A9DFC}"/>
                </a:ext>
              </a:extLst>
            </p:cNvPr>
            <p:cNvCxnSpPr>
              <a:cxnSpLocks/>
            </p:cNvCxnSpPr>
            <p:nvPr/>
          </p:nvCxnSpPr>
          <p:spPr>
            <a:xfrm>
              <a:off x="5964031" y="2037139"/>
              <a:ext cx="1471412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41B23BEF-DABB-4DA1-B761-4804D5A83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5720" y="786107"/>
              <a:ext cx="9502140" cy="223745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8A3BD3C3-26F4-4F1F-8D1C-EBC37D96C84A}"/>
                </a:ext>
              </a:extLst>
            </p:cNvPr>
            <p:cNvSpPr txBox="1"/>
            <p:nvPr/>
          </p:nvSpPr>
          <p:spPr>
            <a:xfrm>
              <a:off x="871489" y="2043810"/>
              <a:ext cx="63233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200" b="1" dirty="0"/>
                <a:t> Normalbeton                   </a:t>
              </a:r>
              <a:r>
                <a:rPr lang="de-AT" sz="1200" b="1" dirty="0" err="1"/>
                <a:t>Normalbeton</a:t>
              </a:r>
              <a:r>
                <a:rPr lang="de-AT" sz="1200" b="1" dirty="0"/>
                <a:t>                                                    Gummibeton G70</a:t>
              </a:r>
            </a:p>
            <a:p>
              <a:r>
                <a:rPr lang="de-AT" sz="1200" b="1" dirty="0">
                  <a:solidFill>
                    <a:srgbClr val="0000FF"/>
                  </a:solidFill>
                </a:rPr>
                <a:t>                                                                                                                 AQ100 14,00/2,40 (verzinkt)</a:t>
              </a:r>
            </a:p>
            <a:p>
              <a:r>
                <a:rPr lang="de-AT" sz="1200" b="1" dirty="0">
                  <a:solidFill>
                    <a:srgbClr val="0000FF"/>
                  </a:solidFill>
                </a:rPr>
                <a:t>                                                                                                         </a:t>
              </a:r>
              <a:r>
                <a:rPr lang="de-AT" sz="1200" dirty="0">
                  <a:solidFill>
                    <a:srgbClr val="0000FF"/>
                  </a:solidFill>
                </a:rPr>
                <a:t>Übergriff im Normalbeton  (Verbund!)</a:t>
              </a:r>
              <a:endParaRPr lang="de-AT" sz="1200" b="1" dirty="0"/>
            </a:p>
            <a:p>
              <a:r>
                <a:rPr lang="de-AT" sz="12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                                                                        auf </a:t>
              </a:r>
              <a:r>
                <a:rPr lang="de-AT" sz="1200" b="1" dirty="0" err="1">
                  <a:solidFill>
                    <a:schemeClr val="accent6">
                      <a:lumMod val="75000"/>
                    </a:schemeClr>
                  </a:solidFill>
                </a:rPr>
                <a:t>Feinplanie</a:t>
              </a:r>
              <a:endParaRPr lang="de-AT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8FA4428-3055-4864-947F-6F5B6EA3BB43}"/>
                </a:ext>
              </a:extLst>
            </p:cNvPr>
            <p:cNvSpPr/>
            <p:nvPr/>
          </p:nvSpPr>
          <p:spPr>
            <a:xfrm rot="654553">
              <a:off x="1677135" y="1376442"/>
              <a:ext cx="45719" cy="37200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57AD6876-6714-4AC4-BF03-EC0FC6931362}"/>
                </a:ext>
              </a:extLst>
            </p:cNvPr>
            <p:cNvCxnSpPr/>
            <p:nvPr/>
          </p:nvCxnSpPr>
          <p:spPr>
            <a:xfrm>
              <a:off x="1607344" y="1375477"/>
              <a:ext cx="259556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6300466A-D07E-4BD3-9462-7544D4DF842D}"/>
                </a:ext>
              </a:extLst>
            </p:cNvPr>
            <p:cNvCxnSpPr/>
            <p:nvPr/>
          </p:nvCxnSpPr>
          <p:spPr>
            <a:xfrm>
              <a:off x="1550194" y="1749410"/>
              <a:ext cx="259556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67910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wdUpDiag">
          <a:fgClr>
            <a:schemeClr val="bg1">
              <a:lumMod val="75000"/>
            </a:schemeClr>
          </a:fgClr>
          <a:bgClr>
            <a:schemeClr val="bg1"/>
          </a:bgClr>
        </a:patt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Bildschirmpräsentation (4:3)</PresentationFormat>
  <Paragraphs>96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Larissa</vt:lpstr>
      <vt:lpstr>Gummibetonschleppplatten Erfahrungsbericht und Weiterentwicklungen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Pitzl</dc:creator>
  <cp:lastModifiedBy>Hartl Helmut</cp:lastModifiedBy>
  <cp:revision>68</cp:revision>
  <cp:lastPrinted>2023-06-15T13:15:58Z</cp:lastPrinted>
  <dcterms:created xsi:type="dcterms:W3CDTF">2017-03-07T10:03:31Z</dcterms:created>
  <dcterms:modified xsi:type="dcterms:W3CDTF">2023-06-28T22:21:15Z</dcterms:modified>
</cp:coreProperties>
</file>