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8" r:id="rId3"/>
    <p:sldId id="259" r:id="rId4"/>
    <p:sldId id="265" r:id="rId5"/>
    <p:sldId id="260" r:id="rId6"/>
    <p:sldId id="266" r:id="rId7"/>
    <p:sldId id="268" r:id="rId8"/>
    <p:sldId id="269" r:id="rId9"/>
    <p:sldId id="261" r:id="rId10"/>
    <p:sldId id="267" r:id="rId11"/>
    <p:sldId id="264" r:id="rId12"/>
    <p:sldId id="263" r:id="rId13"/>
    <p:sldId id="271" r:id="rId14"/>
    <p:sldId id="262" r:id="rId15"/>
    <p:sldId id="272" r:id="rId16"/>
    <p:sldId id="273" r:id="rId17"/>
    <p:sldId id="274" r:id="rId18"/>
    <p:sldId id="275" r:id="rId19"/>
    <p:sldId id="276" r:id="rId20"/>
    <p:sldId id="292" r:id="rId21"/>
    <p:sldId id="277" r:id="rId22"/>
    <p:sldId id="279" r:id="rId23"/>
    <p:sldId id="282" r:id="rId24"/>
    <p:sldId id="291" r:id="rId25"/>
    <p:sldId id="283" r:id="rId26"/>
    <p:sldId id="289" r:id="rId27"/>
    <p:sldId id="288" r:id="rId28"/>
    <p:sldId id="286" r:id="rId29"/>
  </p:sldIdLst>
  <p:sldSz cx="12192000" cy="6858000"/>
  <p:notesSz cx="7102475" cy="10234613"/>
  <p:embeddedFontLst>
    <p:embeddedFont>
      <p:font typeface="Calibri Light" panose="020F0302020204030204" pitchFamily="34" charset="0"/>
      <p:regular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Wiener Melange" panose="020B0502020209020204" pitchFamily="34" charset="0"/>
      <p:regular r:id="rId38"/>
      <p:bold r:id="rId39"/>
      <p:italic r:id="rId40"/>
      <p:boldItalic r:id="rId41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folie" id="{1741616A-201C-4479-BC23-FF6D7875585F}">
          <p14:sldIdLst>
            <p14:sldId id="256"/>
          </p14:sldIdLst>
        </p14:section>
        <p14:section name="Einleitung+Ausgangssituation" id="{99ACD5EC-C234-47A5-8AC2-3351B5CA4ABD}">
          <p14:sldIdLst>
            <p14:sldId id="258"/>
            <p14:sldId id="259"/>
            <p14:sldId id="265"/>
            <p14:sldId id="260"/>
            <p14:sldId id="266"/>
            <p14:sldId id="268"/>
            <p14:sldId id="269"/>
            <p14:sldId id="261"/>
            <p14:sldId id="267"/>
            <p14:sldId id="264"/>
            <p14:sldId id="263"/>
            <p14:sldId id="271"/>
            <p14:sldId id="262"/>
            <p14:sldId id="272"/>
            <p14:sldId id="273"/>
            <p14:sldId id="274"/>
            <p14:sldId id="275"/>
            <p14:sldId id="276"/>
            <p14:sldId id="292"/>
            <p14:sldId id="277"/>
            <p14:sldId id="279"/>
            <p14:sldId id="282"/>
            <p14:sldId id="291"/>
            <p14:sldId id="283"/>
            <p14:sldId id="289"/>
            <p14:sldId id="288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r>
              <a:rPr lang="de-AT" smtClean="0"/>
              <a:t>Instandsetzung Hochstraße Handelskai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523AF1A8-BBE8-49E3-84E4-BB5053FF42BE}" type="datetimeFigureOut">
              <a:rPr lang="de-AT" smtClean="0"/>
              <a:t>28.06.2023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3092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CE6CB780-3358-4B3F-924B-696710F9D60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48611393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r>
              <a:rPr lang="de-AT" smtClean="0"/>
              <a:t>Instandsetzung Hochstraße Handelskai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48712D83-56D3-4844-AFDA-13B83E47BA7B}" type="datetimeFigureOut">
              <a:rPr lang="de-AT" smtClean="0"/>
              <a:t>28.06.2023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248" y="4925407"/>
            <a:ext cx="5681980" cy="4029879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092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B3DCA74A-4DE2-4119-9A09-19603AF2049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5307552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29.06.2023</a:t>
            </a:r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Brückentagung 2023</a:t>
            </a: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3567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29.06.2023</a:t>
            </a:r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Brückentagung 2023</a:t>
            </a: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10835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29.06.2023</a:t>
            </a:r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Brückentagung 2023</a:t>
            </a: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49231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29.06.2023</a:t>
            </a:r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Brückentagung 2023</a:t>
            </a: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93040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29.06.2023</a:t>
            </a:r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Brückentagung 2023</a:t>
            </a: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1913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29.06.2023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Brückentagung 2023</a:t>
            </a: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55604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29.06.2023</a:t>
            </a:r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Brückentagung 2023</a:t>
            </a:r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79318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29.06.2023</a:t>
            </a:r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Brückentagung 2023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66481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29.06.2023</a:t>
            </a:r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Brückentagung 2023</a:t>
            </a:r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42443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29.06.2023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Brückentagung 2023</a:t>
            </a: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33747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/>
              <a:t>29.06.2023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Brückentagung 2023</a:t>
            </a: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9128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smtClean="0"/>
              <a:t>29.06.2023</a:t>
            </a:r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smtClean="0"/>
              <a:t>Brückentagung 2023</a:t>
            </a: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D8F89-9F90-440B-8C02-4D2ABC92860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0529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342943"/>
            <a:ext cx="10515600" cy="1325563"/>
          </a:xfrm>
        </p:spPr>
        <p:txBody>
          <a:bodyPr anchor="ctr">
            <a:normAutofit/>
          </a:bodyPr>
          <a:lstStyle/>
          <a:p>
            <a:pPr algn="ctr" defTabSz="911203"/>
            <a:r>
              <a:rPr lang="de-AT" sz="4400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Herausforderungen bei der Instandsetzung </a:t>
            </a:r>
            <a:r>
              <a:rPr lang="de-AT" sz="4400" dirty="0">
                <a:latin typeface="Wiener Melange" panose="020B0502020209020204" pitchFamily="34" charset="0"/>
                <a:cs typeface="Wiener Melange" panose="020B0502020209020204" pitchFamily="34" charset="0"/>
              </a:rPr>
              <a:t>Hochstraße Handelskai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837402"/>
            <a:ext cx="10515600" cy="2940827"/>
          </a:xfrm>
        </p:spPr>
        <p:txBody>
          <a:bodyPr/>
          <a:lstStyle/>
          <a:p>
            <a:pPr marL="0" indent="0" algn="ctr">
              <a:lnSpc>
                <a:spcPct val="200000"/>
              </a:lnSpc>
              <a:buNone/>
            </a:pP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Stadt Wien – Brückenbau und Grundbau (MA 29)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Fachbereich 1 – Gruppe Projektabwicklung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Ing. Nicolas Wolf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Brückentagung 2023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1</a:t>
            </a:fld>
            <a:endParaRPr lang="de-AT" dirty="0" smtClean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0" y="265550"/>
            <a:ext cx="3232404" cy="752856"/>
          </a:xfrm>
          <a:prstGeom prst="rect">
            <a:avLst/>
          </a:prstGeom>
        </p:spPr>
      </p:pic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29.06.2023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9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3860" y="467045"/>
            <a:ext cx="10515600" cy="1325563"/>
          </a:xfrm>
        </p:spPr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Instandsetzungsvarianten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632155"/>
            <a:ext cx="5181600" cy="4721022"/>
          </a:xfrm>
        </p:spPr>
        <p:txBody>
          <a:bodyPr>
            <a:normAutofit lnSpcReduction="10000"/>
          </a:bodyPr>
          <a:lstStyle/>
          <a:p>
            <a:pPr marL="357188" indent="-357188">
              <a:buNone/>
            </a:pPr>
            <a:r>
              <a:rPr lang="de-AT" dirty="0" smtClean="0"/>
              <a:t>3. </a:t>
            </a: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Abbruch und Neubau in Dammlage</a:t>
            </a:r>
          </a:p>
          <a:p>
            <a:pPr lvl="1">
              <a:lnSpc>
                <a:spcPct val="100000"/>
              </a:lnSpc>
            </a:pP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Vollständiger Abbruch und Rückbau der Tragwerke</a:t>
            </a:r>
          </a:p>
          <a:p>
            <a:pPr lvl="1">
              <a:lnSpc>
                <a:spcPct val="100000"/>
              </a:lnSpc>
            </a:pP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Redimensionierung</a:t>
            </a:r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 </a:t>
            </a: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/ Anpassung an reale Nutzung</a:t>
            </a:r>
          </a:p>
          <a:p>
            <a:pPr lvl="1">
              <a:lnSpc>
                <a:spcPct val="100000"/>
              </a:lnSpc>
            </a:pP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Neubau der Straße in Dammlage</a:t>
            </a:r>
          </a:p>
          <a:p>
            <a:pPr lvl="1">
              <a:lnSpc>
                <a:spcPct val="100000"/>
              </a:lnSpc>
            </a:pP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Aufwertung der Umfelder (</a:t>
            </a:r>
            <a:r>
              <a:rPr lang="de-AT" dirty="0" err="1" smtClean="0">
                <a:latin typeface="Wiener Melange" panose="020B0502020209020204" pitchFamily="34" charset="0"/>
                <a:cs typeface="Wiener Melange" panose="020B0502020209020204" pitchFamily="34" charset="0"/>
              </a:rPr>
              <a:t>Grünraum</a:t>
            </a: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, Erholungsgebiet, Blickachsen)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6172200" y="1632155"/>
            <a:ext cx="5715000" cy="4721022"/>
          </a:xfrm>
        </p:spPr>
        <p:txBody>
          <a:bodyPr>
            <a:normAutofit lnSpcReduction="10000"/>
          </a:bodyPr>
          <a:lstStyle/>
          <a:p>
            <a:pPr marL="357188" indent="-357188">
              <a:buNone/>
            </a:pPr>
            <a:r>
              <a:rPr lang="de-AT" dirty="0" smtClean="0"/>
              <a:t>4. </a:t>
            </a: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Mischvariante aus Teil- und Gesamtinstandsetzung</a:t>
            </a:r>
          </a:p>
          <a:p>
            <a:pPr lvl="1">
              <a:lnSpc>
                <a:spcPct val="100000"/>
              </a:lnSpc>
            </a:pP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Vollflächige Erneuerung Abdichtung</a:t>
            </a:r>
          </a:p>
          <a:p>
            <a:pPr lvl="1">
              <a:lnSpc>
                <a:spcPct val="100000"/>
              </a:lnSpc>
            </a:pP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Vollflächige Erneuerung Belag</a:t>
            </a:r>
          </a:p>
          <a:p>
            <a:pPr lvl="1">
              <a:lnSpc>
                <a:spcPct val="100000"/>
              </a:lnSpc>
            </a:pP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Vollständiger Abbruch Randbalken</a:t>
            </a:r>
          </a:p>
          <a:p>
            <a:pPr lvl="1">
              <a:lnSpc>
                <a:spcPct val="100000"/>
              </a:lnSpc>
            </a:pP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Instandsetzung Entwässerungssystem</a:t>
            </a:r>
          </a:p>
          <a:p>
            <a:pPr lvl="1">
              <a:lnSpc>
                <a:spcPct val="100000"/>
              </a:lnSpc>
            </a:pP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Betoninstandsetzungen</a:t>
            </a:r>
          </a:p>
          <a:p>
            <a:pPr marL="457189" lvl="1" indent="0">
              <a:lnSpc>
                <a:spcPct val="100000"/>
              </a:lnSpc>
              <a:buNone/>
            </a:pPr>
            <a:r>
              <a:rPr lang="de-AT" b="1" dirty="0" smtClean="0">
                <a:latin typeface="Wiener Melange" panose="020B0502020209020204" pitchFamily="34" charset="0"/>
                <a:cs typeface="Wiener Melange" panose="020B0502020209020204" pitchFamily="34" charset="0"/>
                <a:sym typeface="Wingdings" panose="05000000000000000000" pitchFamily="2" charset="2"/>
              </a:rPr>
              <a:t> Ausgeführte Instandsetzungsvariante</a:t>
            </a:r>
            <a:endParaRPr lang="de-AT" b="1" dirty="0" smtClean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Brückentagung 2023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10</a:t>
            </a:fld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8" name="Fußzeilenplatzhalter 3"/>
          <p:cNvSpPr txBox="1">
            <a:spLocks/>
          </p:cNvSpPr>
          <p:nvPr/>
        </p:nvSpPr>
        <p:spPr>
          <a:xfrm>
            <a:off x="3648456" y="207156"/>
            <a:ext cx="4895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Herausforderungen bei der Instandsetzung </a:t>
            </a:r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Hochstraße Handelskai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0" y="128746"/>
            <a:ext cx="1452494" cy="338299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29.06.2023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38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3860" y="701783"/>
            <a:ext cx="10765536" cy="845606"/>
          </a:xfrm>
        </p:spPr>
        <p:txBody>
          <a:bodyPr>
            <a:normAutofit fontScale="90000"/>
          </a:bodyPr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Querschnitt</a:t>
            </a:r>
            <a:r>
              <a:rPr lang="de-AT" dirty="0" smtClean="0"/>
              <a:t> </a:t>
            </a: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vor und nach Instandsetzung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29.06.2023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Brückentagung 2023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11</a:t>
            </a:fld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8" name="Fußzeilenplatzhalter 3"/>
          <p:cNvSpPr txBox="1">
            <a:spLocks/>
          </p:cNvSpPr>
          <p:nvPr/>
        </p:nvSpPr>
        <p:spPr>
          <a:xfrm>
            <a:off x="3666744" y="184947"/>
            <a:ext cx="4858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Herausforderungen bei der Instandsetzung </a:t>
            </a:r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Hochstraße Handelskai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0" y="128746"/>
            <a:ext cx="1452494" cy="338299"/>
          </a:xfrm>
          <a:prstGeom prst="rect">
            <a:avLst/>
          </a:prstGeom>
        </p:spPr>
      </p:pic>
      <p:pic>
        <p:nvPicPr>
          <p:cNvPr id="14" name="Inhaltsplatzhalt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100" y="1463146"/>
            <a:ext cx="6617056" cy="221903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771" y="3833893"/>
            <a:ext cx="6616287" cy="252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0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103" y="410367"/>
            <a:ext cx="10515600" cy="1325563"/>
          </a:xfrm>
        </p:spPr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Herausforderungen Abbruchphase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Brückentagung 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12</a:t>
            </a:fld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8" name="Fußzeilenplatzhalter 3"/>
          <p:cNvSpPr txBox="1">
            <a:spLocks/>
          </p:cNvSpPr>
          <p:nvPr/>
        </p:nvSpPr>
        <p:spPr>
          <a:xfrm>
            <a:off x="3642360" y="182957"/>
            <a:ext cx="4907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Herausforderungen bei der Instandsetzung </a:t>
            </a:r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Hochstraße Handelskai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0" y="128746"/>
            <a:ext cx="1452494" cy="338299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29.06.2023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12" name="Inhaltsplatzhalter 11"/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Eingeschränkte Gerätewahl im Hinblick auf Eigengewicht und verursachte Schwingungen</a:t>
            </a:r>
          </a:p>
          <a:p>
            <a:pPr>
              <a:lnSpc>
                <a:spcPct val="100000"/>
              </a:lnSpc>
            </a:pP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Arbeiten unter Verkehr</a:t>
            </a:r>
          </a:p>
          <a:p>
            <a:pPr>
              <a:lnSpc>
                <a:spcPct val="100000"/>
              </a:lnSpc>
            </a:pP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Arbeiten über einer Bahnanlage</a:t>
            </a:r>
          </a:p>
        </p:txBody>
      </p:sp>
      <p:sp>
        <p:nvSpPr>
          <p:cNvPr id="13" name="Inhaltsplatzhalter 12"/>
          <p:cNvSpPr>
            <a:spLocks noGrp="1"/>
          </p:cNvSpPr>
          <p:nvPr>
            <p:ph sz="half" idx="2"/>
          </p:nvPr>
        </p:nvSpPr>
        <p:spPr>
          <a:xfrm>
            <a:off x="6096000" y="1870472"/>
            <a:ext cx="5508523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Vorgegebenes Zeitfenster</a:t>
            </a:r>
          </a:p>
          <a:p>
            <a:pPr>
              <a:lnSpc>
                <a:spcPct val="100000"/>
              </a:lnSpc>
            </a:pP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Schonung des Bestandes</a:t>
            </a:r>
          </a:p>
          <a:p>
            <a:pPr>
              <a:lnSpc>
                <a:spcPct val="100000"/>
              </a:lnSpc>
            </a:pPr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Möglichkeit unerwarteter Schäden</a:t>
            </a:r>
          </a:p>
          <a:p>
            <a:endParaRPr lang="de-AT" dirty="0" smtClean="0">
              <a:latin typeface="Wiener Melange" panose="020B0502020209020204" pitchFamily="34" charset="0"/>
              <a:cs typeface="Wiener Melange" panose="020B0502020209020204" pitchFamily="34" charset="0"/>
            </a:endParaRP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1852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3860" y="462142"/>
            <a:ext cx="10515600" cy="1325563"/>
          </a:xfrm>
        </p:spPr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Abbruchphase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pic>
        <p:nvPicPr>
          <p:cNvPr id="10" name="Inhaltsplatzhalter 9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140" y="1979147"/>
            <a:ext cx="4320000" cy="3600000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Brückentagung 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13</a:t>
            </a:fld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8" name="Fußzeilenplatzhalter 3"/>
          <p:cNvSpPr txBox="1">
            <a:spLocks/>
          </p:cNvSpPr>
          <p:nvPr/>
        </p:nvSpPr>
        <p:spPr>
          <a:xfrm>
            <a:off x="3662172" y="153925"/>
            <a:ext cx="48676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Herausforderungen bei der Instandsetzung </a:t>
            </a:r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Hochstraße Handelskai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0" y="128746"/>
            <a:ext cx="1452494" cy="338299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29.06.2023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pic>
        <p:nvPicPr>
          <p:cNvPr id="3" name="Grafik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6000" y="1979147"/>
            <a:ext cx="4320000" cy="3600000"/>
          </a:xfrm>
          <a:prstGeom prst="rect">
            <a:avLst/>
          </a:prstGeom>
        </p:spPr>
      </p:pic>
      <p:pic>
        <p:nvPicPr>
          <p:cNvPr id="12" name="Grafik 11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8140" y="1979147"/>
            <a:ext cx="4320000" cy="36000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53860" y="5939147"/>
            <a:ext cx="3461056" cy="3077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e-AT" sz="1400" dirty="0" smtClean="0">
                <a:solidFill>
                  <a:schemeClr val="bg1">
                    <a:lumMod val="65000"/>
                  </a:schemeClr>
                </a:solidFill>
                <a:latin typeface="Wiener Melange" panose="020B0502020209020204" pitchFamily="34" charset="0"/>
                <a:cs typeface="Wiener Melange" panose="020B0502020209020204" pitchFamily="34" charset="0"/>
              </a:rPr>
              <a:t>Ansicht Abbruch Randbalken</a:t>
            </a:r>
            <a:endParaRPr lang="de-AT" sz="1400" dirty="0">
              <a:solidFill>
                <a:schemeClr val="bg1">
                  <a:lumMod val="65000"/>
                </a:schemeClr>
              </a:solidFill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296000" y="5939146"/>
            <a:ext cx="3461056" cy="3077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e-AT" sz="1400" dirty="0" smtClean="0">
                <a:solidFill>
                  <a:schemeClr val="bg1">
                    <a:lumMod val="65000"/>
                  </a:schemeClr>
                </a:solidFill>
                <a:latin typeface="Wiener Melange" panose="020B0502020209020204" pitchFamily="34" charset="0"/>
                <a:cs typeface="Wiener Melange" panose="020B0502020209020204" pitchFamily="34" charset="0"/>
              </a:rPr>
              <a:t>Ansicht Kragplatte mit Schubnase</a:t>
            </a:r>
            <a:endParaRPr lang="de-AT" sz="1400" dirty="0">
              <a:solidFill>
                <a:schemeClr val="bg1">
                  <a:lumMod val="65000"/>
                </a:schemeClr>
              </a:solidFill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8153400" y="5922921"/>
            <a:ext cx="4386479" cy="3077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e-AT" sz="1400" dirty="0" smtClean="0">
                <a:solidFill>
                  <a:schemeClr val="bg1">
                    <a:lumMod val="65000"/>
                  </a:schemeClr>
                </a:solidFill>
                <a:latin typeface="Wiener Melange" panose="020B0502020209020204" pitchFamily="34" charset="0"/>
                <a:cs typeface="Wiener Melange" panose="020B0502020209020204" pitchFamily="34" charset="0"/>
              </a:rPr>
              <a:t>Ansicht Abbruch Fertigteil-Element Randbalken</a:t>
            </a:r>
            <a:endParaRPr lang="de-AT" sz="1400" dirty="0">
              <a:solidFill>
                <a:schemeClr val="bg1">
                  <a:lumMod val="65000"/>
                </a:schemeClr>
              </a:solidFill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62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3859" y="410367"/>
            <a:ext cx="11258037" cy="1325563"/>
          </a:xfrm>
        </p:spPr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Betoninstandsetzung - Herausforderungen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39878" y="1858642"/>
            <a:ext cx="5181600" cy="4351338"/>
          </a:xfrm>
        </p:spPr>
        <p:txBody>
          <a:bodyPr/>
          <a:lstStyle/>
          <a:p>
            <a:r>
              <a:rPr lang="de-AT" dirty="0" smtClean="0"/>
              <a:t>Aus statisch-konstruktiven Gründen Instandsetzung nur abschnittsweise möglich</a:t>
            </a:r>
          </a:p>
          <a:p>
            <a:r>
              <a:rPr lang="de-AT" dirty="0" smtClean="0"/>
              <a:t>Großflächige Bewehrungskorrosion und damit zusammenhängende Betonabplatzungen</a:t>
            </a:r>
          </a:p>
          <a:p>
            <a:r>
              <a:rPr lang="de-AT" dirty="0" smtClean="0"/>
              <a:t>Abtrag mittels Hochdruckwasserstrahlen (&gt; 2.500 bar)</a:t>
            </a:r>
            <a:endParaRPr lang="de-AT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AT" dirty="0" smtClean="0"/>
              <a:t>Instandsetzungsbedarf mittels Voruntersuchungen erhoben</a:t>
            </a:r>
          </a:p>
          <a:p>
            <a:r>
              <a:rPr lang="de-AT" dirty="0" smtClean="0"/>
              <a:t>Gemeinschaftliche Festlegung instand zu setzender Flächen</a:t>
            </a:r>
          </a:p>
          <a:p>
            <a:r>
              <a:rPr lang="de-AT" dirty="0" smtClean="0"/>
              <a:t>Festlegung ab wann Bewehrungsergänzung erforderlich </a:t>
            </a:r>
            <a:r>
              <a:rPr lang="de-AT" dirty="0" smtClean="0">
                <a:sym typeface="Wingdings" panose="05000000000000000000" pitchFamily="2" charset="2"/>
              </a:rPr>
              <a:t> </a:t>
            </a:r>
            <a:r>
              <a:rPr lang="de-AT" dirty="0" smtClean="0"/>
              <a:t>Einbindung der statisch-konstruktiven Planung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Brückentagung 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14</a:t>
            </a:fld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8" name="Fußzeilenplatzhalter 3"/>
          <p:cNvSpPr txBox="1">
            <a:spLocks/>
          </p:cNvSpPr>
          <p:nvPr/>
        </p:nvSpPr>
        <p:spPr>
          <a:xfrm>
            <a:off x="3666744" y="101920"/>
            <a:ext cx="4858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Herausforderungen bei der Instandsetzung </a:t>
            </a:r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Hochstraße Handelskai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0" y="128746"/>
            <a:ext cx="1452494" cy="338299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29.06.2023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74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3860" y="455829"/>
            <a:ext cx="10515600" cy="1325563"/>
          </a:xfrm>
        </p:spPr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Betoninstandsetzung - Schäden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Brückentagung 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15</a:t>
            </a:fld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8" name="Fußzeilenplatzhalter 3"/>
          <p:cNvSpPr txBox="1">
            <a:spLocks/>
          </p:cNvSpPr>
          <p:nvPr/>
        </p:nvSpPr>
        <p:spPr>
          <a:xfrm>
            <a:off x="3653028" y="101920"/>
            <a:ext cx="48859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Herausforderungen bei der Instandsetzung </a:t>
            </a:r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Hochstraße Handelskai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0" y="128746"/>
            <a:ext cx="1452494" cy="338299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29.06.2023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6" y="2330213"/>
            <a:ext cx="4351338" cy="3263503"/>
          </a:xfr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2461852"/>
            <a:ext cx="7957281" cy="3675782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435805" y="6123883"/>
            <a:ext cx="3286125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Wiener Melange" panose="020B0502020209020204" pitchFamily="34" charset="0"/>
                <a:cs typeface="Wiener Melange" panose="020B0502020209020204" pitchFamily="34" charset="0"/>
              </a:rPr>
              <a:t>Vor HDW-Abtrag</a:t>
            </a:r>
            <a:endParaRPr lang="de-AT" sz="1200" dirty="0">
              <a:solidFill>
                <a:schemeClr val="bg1">
                  <a:lumMod val="65000"/>
                </a:schemeClr>
              </a:solidFill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950530" y="6093105"/>
            <a:ext cx="3286125" cy="3077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e-AT" sz="1400" dirty="0" smtClean="0">
                <a:solidFill>
                  <a:schemeClr val="bg1">
                    <a:lumMod val="65000"/>
                  </a:schemeClr>
                </a:solidFill>
                <a:latin typeface="Wiener Melange" panose="020B0502020209020204" pitchFamily="34" charset="0"/>
                <a:cs typeface="Wiener Melange" panose="020B0502020209020204" pitchFamily="34" charset="0"/>
              </a:rPr>
              <a:t>Nach HDW-Abtrag</a:t>
            </a:r>
            <a:endParaRPr lang="de-AT" sz="1400" dirty="0">
              <a:solidFill>
                <a:schemeClr val="bg1">
                  <a:lumMod val="65000"/>
                </a:schemeClr>
              </a:solidFill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17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3860" y="405466"/>
            <a:ext cx="10515600" cy="1325563"/>
          </a:xfrm>
        </p:spPr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Betoninstandsetzung - Schäden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Brückentagung 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16</a:t>
            </a:fld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8" name="Fußzeilenplatzhalter 3"/>
          <p:cNvSpPr txBox="1">
            <a:spLocks/>
          </p:cNvSpPr>
          <p:nvPr/>
        </p:nvSpPr>
        <p:spPr>
          <a:xfrm>
            <a:off x="3643884" y="101920"/>
            <a:ext cx="49042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Herausforderungen bei der Instandsetzung </a:t>
            </a:r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Hochstraße Handelskai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0" y="128746"/>
            <a:ext cx="1452494" cy="338299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29.06.2023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258405" y="1400335"/>
            <a:ext cx="5275469" cy="241792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662" y="3967878"/>
            <a:ext cx="5310212" cy="213255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9" y="2304857"/>
            <a:ext cx="5421106" cy="2438169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520689" y="4757154"/>
            <a:ext cx="3286125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Wiener Melange" panose="020B0502020209020204" pitchFamily="34" charset="0"/>
                <a:cs typeface="Wiener Melange" panose="020B0502020209020204" pitchFamily="34" charset="0"/>
              </a:rPr>
              <a:t>Ansicht vor HDW-Abtrag</a:t>
            </a:r>
            <a:endParaRPr lang="de-AT" sz="1200" dirty="0">
              <a:solidFill>
                <a:schemeClr val="bg1">
                  <a:lumMod val="65000"/>
                </a:schemeClr>
              </a:solidFill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223662" y="6089891"/>
            <a:ext cx="3286125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Wiener Melange" panose="020B0502020209020204" pitchFamily="34" charset="0"/>
                <a:cs typeface="Wiener Melange" panose="020B0502020209020204" pitchFamily="34" charset="0"/>
              </a:rPr>
              <a:t>Ansicht nach HDW-Abtrag</a:t>
            </a:r>
            <a:endParaRPr lang="de-AT" sz="1200" dirty="0">
              <a:solidFill>
                <a:schemeClr val="bg1">
                  <a:lumMod val="65000"/>
                </a:schemeClr>
              </a:solidFill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60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3860" y="454184"/>
            <a:ext cx="10515600" cy="1325563"/>
          </a:xfrm>
        </p:spPr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Betoninstandsetzung - Schäden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Brückentagung 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17</a:t>
            </a:fld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8" name="Fußzeilenplatzhalter 3"/>
          <p:cNvSpPr txBox="1">
            <a:spLocks/>
          </p:cNvSpPr>
          <p:nvPr/>
        </p:nvSpPr>
        <p:spPr>
          <a:xfrm>
            <a:off x="3666744" y="101920"/>
            <a:ext cx="4858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Herausforderungen bei der Instandsetzung </a:t>
            </a:r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Hochstraße Handelskai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0" y="128746"/>
            <a:ext cx="1452494" cy="338299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29.06.2023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2393" y="2089429"/>
            <a:ext cx="4624386" cy="3468290"/>
          </a:xfr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r="26314"/>
          <a:stretch/>
        </p:blipFill>
        <p:spPr>
          <a:xfrm>
            <a:off x="4972050" y="1666875"/>
            <a:ext cx="6090924" cy="420052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53860" y="6107561"/>
            <a:ext cx="3411794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Wiener Melange" panose="020B0502020209020204" pitchFamily="34" charset="0"/>
                <a:cs typeface="Wiener Melange" panose="020B0502020209020204" pitchFamily="34" charset="0"/>
              </a:rPr>
              <a:t>Ansicht TW-Untersicht nach HDW-Abtrag</a:t>
            </a:r>
            <a:endParaRPr lang="de-AT" sz="1200" dirty="0">
              <a:solidFill>
                <a:schemeClr val="bg1">
                  <a:lumMod val="65000"/>
                </a:schemeClr>
              </a:solidFill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972050" y="5863084"/>
            <a:ext cx="5037189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Wiener Melange" panose="020B0502020209020204" pitchFamily="34" charset="0"/>
                <a:cs typeface="Wiener Melange" panose="020B0502020209020204" pitchFamily="34" charset="0"/>
              </a:rPr>
              <a:t>Ansicht TW-Untersicht im Entwässerungsbereich nach HDW-Abtrag</a:t>
            </a:r>
            <a:endParaRPr lang="de-AT" sz="1200" dirty="0">
              <a:solidFill>
                <a:schemeClr val="bg1">
                  <a:lumMod val="65000"/>
                </a:schemeClr>
              </a:solidFill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26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3860" y="458139"/>
            <a:ext cx="10515600" cy="1325563"/>
          </a:xfrm>
        </p:spPr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Betoninstandsetzung - Schäden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Brückentagung 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18</a:t>
            </a:fld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8" name="Fußzeilenplatzhalter 3"/>
          <p:cNvSpPr txBox="1">
            <a:spLocks/>
          </p:cNvSpPr>
          <p:nvPr/>
        </p:nvSpPr>
        <p:spPr>
          <a:xfrm>
            <a:off x="3662172" y="101920"/>
            <a:ext cx="48676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Herausforderungen bei der Instandsetzung </a:t>
            </a:r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Hochstraße Handelskai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0" y="128746"/>
            <a:ext cx="1452494" cy="338299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29.06.2023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" r="20301"/>
          <a:stretch/>
        </p:blipFill>
        <p:spPr>
          <a:xfrm>
            <a:off x="442350" y="2585884"/>
            <a:ext cx="4493342" cy="2547907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0" t="8719" r="18111" b="21199"/>
          <a:stretch/>
        </p:blipFill>
        <p:spPr>
          <a:xfrm>
            <a:off x="8367251" y="3462308"/>
            <a:ext cx="3460955" cy="1671483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" r="28089"/>
          <a:stretch/>
        </p:blipFill>
        <p:spPr>
          <a:xfrm rot="5400000">
            <a:off x="4960323" y="2287137"/>
            <a:ext cx="3382297" cy="231101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42350" y="5133791"/>
            <a:ext cx="4493240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Wiener Melange" panose="020B0502020209020204" pitchFamily="34" charset="0"/>
                <a:cs typeface="Wiener Melange" panose="020B0502020209020204" pitchFamily="34" charset="0"/>
              </a:rPr>
              <a:t>Ansicht korrodierte Bewehrung Oberseite nach HDW-Abtrag</a:t>
            </a:r>
            <a:endParaRPr lang="de-AT" sz="1200" dirty="0">
              <a:solidFill>
                <a:schemeClr val="bg1">
                  <a:lumMod val="65000"/>
                </a:schemeClr>
              </a:solidFill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95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3860" y="455719"/>
            <a:ext cx="10515600" cy="1325563"/>
          </a:xfrm>
        </p:spPr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Betoninstandsetzung - Schäden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Brückentagung 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19</a:t>
            </a:fld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8" name="Fußzeilenplatzhalter 3"/>
          <p:cNvSpPr txBox="1">
            <a:spLocks/>
          </p:cNvSpPr>
          <p:nvPr/>
        </p:nvSpPr>
        <p:spPr>
          <a:xfrm>
            <a:off x="3630168" y="101920"/>
            <a:ext cx="49316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Herausforderungen bei der Instandsetzung </a:t>
            </a:r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Hochstraße Handelskai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0" y="128746"/>
            <a:ext cx="1452494" cy="338299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29.06.2023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" r="-1" b="5719"/>
          <a:stretch/>
        </p:blipFill>
        <p:spPr>
          <a:xfrm>
            <a:off x="484632" y="1926565"/>
            <a:ext cx="5358676" cy="2521478"/>
          </a:xfr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" b="7241"/>
          <a:stretch/>
        </p:blipFill>
        <p:spPr>
          <a:xfrm>
            <a:off x="6345158" y="1944854"/>
            <a:ext cx="5660517" cy="250319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10292" y="4448043"/>
            <a:ext cx="3599015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Wiener Melange" panose="020B0502020209020204" pitchFamily="34" charset="0"/>
                <a:cs typeface="Wiener Melange" panose="020B0502020209020204" pitchFamily="34" charset="0"/>
              </a:rPr>
              <a:t>Ansicht WL-Bank vor HDW-Abtrag</a:t>
            </a:r>
            <a:endParaRPr lang="de-AT" sz="1200" dirty="0">
              <a:solidFill>
                <a:schemeClr val="bg1">
                  <a:lumMod val="65000"/>
                </a:schemeClr>
              </a:solidFill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345158" y="4448044"/>
            <a:ext cx="3599015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Wiener Melange" panose="020B0502020209020204" pitchFamily="34" charset="0"/>
                <a:cs typeface="Wiener Melange" panose="020B0502020209020204" pitchFamily="34" charset="0"/>
              </a:rPr>
              <a:t>Ansicht WL-Bank nach HDW-Abtrag</a:t>
            </a:r>
            <a:endParaRPr lang="de-AT" sz="1200" dirty="0">
              <a:solidFill>
                <a:schemeClr val="bg1">
                  <a:lumMod val="65000"/>
                </a:schemeClr>
              </a:solidFill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97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3860" y="467045"/>
            <a:ext cx="10515600" cy="1325563"/>
          </a:xfrm>
        </p:spPr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Bauwerksdaten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Hochstraße Handelskai (B2018)</a:t>
            </a:r>
          </a:p>
          <a:p>
            <a:pPr lvl="1">
              <a:lnSpc>
                <a:spcPct val="150000"/>
              </a:lnSpc>
            </a:pP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Bestehend aus Rampe 200 + 400</a:t>
            </a:r>
          </a:p>
          <a:p>
            <a:pPr lvl="1">
              <a:lnSpc>
                <a:spcPct val="150000"/>
              </a:lnSpc>
            </a:pP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Platten-/Balkentragwerk</a:t>
            </a:r>
          </a:p>
          <a:p>
            <a:pPr lvl="1">
              <a:lnSpc>
                <a:spcPct val="150000"/>
              </a:lnSpc>
            </a:pP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Stahlbeton (schlaff bewehrt)</a:t>
            </a:r>
          </a:p>
          <a:p>
            <a:pPr lvl="1">
              <a:lnSpc>
                <a:spcPct val="150000"/>
              </a:lnSpc>
            </a:pP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Baujahr: 1977</a:t>
            </a:r>
          </a:p>
          <a:p>
            <a:pPr lvl="1">
              <a:lnSpc>
                <a:spcPct val="150000"/>
              </a:lnSpc>
            </a:pP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Brückenfläche: 5.471 m²</a:t>
            </a:r>
          </a:p>
          <a:p>
            <a:pPr lvl="2">
              <a:lnSpc>
                <a:spcPct val="150000"/>
              </a:lnSpc>
            </a:pPr>
            <a:r>
              <a:rPr lang="de-AT" sz="1800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Länge: 322 m</a:t>
            </a:r>
          </a:p>
          <a:p>
            <a:pPr lvl="2">
              <a:lnSpc>
                <a:spcPct val="150000"/>
              </a:lnSpc>
            </a:pPr>
            <a:r>
              <a:rPr lang="de-AT" sz="1800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Breite:   17 m</a:t>
            </a:r>
            <a:endParaRPr lang="de-AT" sz="1800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Knoten Nußdorf (B2019)</a:t>
            </a:r>
          </a:p>
          <a:p>
            <a:pPr lvl="1">
              <a:lnSpc>
                <a:spcPct val="150000"/>
              </a:lnSpc>
            </a:pP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Bestehend aus Rampe 500</a:t>
            </a:r>
          </a:p>
          <a:p>
            <a:pPr lvl="1">
              <a:lnSpc>
                <a:spcPct val="150000"/>
              </a:lnSpc>
            </a:pPr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Platten-/Balkentragwerk</a:t>
            </a:r>
          </a:p>
          <a:p>
            <a:pPr lvl="1">
              <a:lnSpc>
                <a:spcPct val="150000"/>
              </a:lnSpc>
            </a:pPr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Stahlbeton (schlaff bewehrt)</a:t>
            </a:r>
          </a:p>
          <a:p>
            <a:pPr lvl="1">
              <a:lnSpc>
                <a:spcPct val="150000"/>
              </a:lnSpc>
            </a:pPr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Baujahr</a:t>
            </a: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: 1977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Brückenfläche: 1.363 m²</a:t>
            </a:r>
          </a:p>
          <a:p>
            <a:pPr lvl="2">
              <a:lnSpc>
                <a:spcPct val="150000"/>
              </a:lnSpc>
            </a:pPr>
            <a:r>
              <a:rPr lang="de-AT" sz="1800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Länge: 145 m</a:t>
            </a:r>
          </a:p>
          <a:p>
            <a:pPr lvl="2">
              <a:lnSpc>
                <a:spcPct val="150000"/>
              </a:lnSpc>
            </a:pPr>
            <a:r>
              <a:rPr lang="de-AT" sz="1800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Breite:     9 m</a:t>
            </a:r>
            <a:endParaRPr lang="de-AT" sz="1800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Brückentagung 2023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</a:t>
            </a:fld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8" name="Fußzeilenplatzhalter 3"/>
          <p:cNvSpPr txBox="1">
            <a:spLocks/>
          </p:cNvSpPr>
          <p:nvPr/>
        </p:nvSpPr>
        <p:spPr>
          <a:xfrm>
            <a:off x="3666744" y="128746"/>
            <a:ext cx="4858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Herausforderungen bei der Instandsetzung </a:t>
            </a:r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Hochstraße Handelskai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0" y="128746"/>
            <a:ext cx="1452494" cy="338299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29.06.2023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78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3860" y="455719"/>
            <a:ext cx="10515600" cy="1325563"/>
          </a:xfrm>
        </p:spPr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Betoninstandsetzung - Schäden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Brückentagung 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20</a:t>
            </a:fld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8" name="Fußzeilenplatzhalter 3"/>
          <p:cNvSpPr txBox="1">
            <a:spLocks/>
          </p:cNvSpPr>
          <p:nvPr/>
        </p:nvSpPr>
        <p:spPr>
          <a:xfrm>
            <a:off x="3643884" y="101920"/>
            <a:ext cx="49042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Herausforderungen bei der Instandsetzung </a:t>
            </a:r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Hochstraße Handelskai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0" y="128746"/>
            <a:ext cx="1452494" cy="338299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29.06.2023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488" y="1656715"/>
            <a:ext cx="5801784" cy="4351338"/>
          </a:xfr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0" y="1656715"/>
            <a:ext cx="5801784" cy="4351338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353860" y="6043703"/>
            <a:ext cx="4291292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Wiener Melange" panose="020B0502020209020204" pitchFamily="34" charset="0"/>
                <a:cs typeface="Wiener Melange" panose="020B0502020209020204" pitchFamily="34" charset="0"/>
              </a:rPr>
              <a:t>Ansicht Pfeilerbereich vor HDW-Abtrag</a:t>
            </a:r>
            <a:endParaRPr lang="de-AT" sz="1200" dirty="0">
              <a:solidFill>
                <a:schemeClr val="bg1">
                  <a:lumMod val="65000"/>
                </a:schemeClr>
              </a:solidFill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280488" y="6043703"/>
            <a:ext cx="4856904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Wiener Melange" panose="020B0502020209020204" pitchFamily="34" charset="0"/>
                <a:cs typeface="Wiener Melange" panose="020B0502020209020204" pitchFamily="34" charset="0"/>
              </a:rPr>
              <a:t>Ansicht Pfeilerbereich nach HDW-Abtrag</a:t>
            </a:r>
            <a:endParaRPr lang="de-AT" sz="1200" dirty="0">
              <a:solidFill>
                <a:schemeClr val="bg1">
                  <a:lumMod val="65000"/>
                </a:schemeClr>
              </a:solidFill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92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3860" y="394210"/>
            <a:ext cx="10515600" cy="1325563"/>
          </a:xfrm>
        </p:spPr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Betoninstandsetzung - Ausführung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Brückentagung 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21</a:t>
            </a:fld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8" name="Fußzeilenplatzhalter 3"/>
          <p:cNvSpPr txBox="1">
            <a:spLocks/>
          </p:cNvSpPr>
          <p:nvPr/>
        </p:nvSpPr>
        <p:spPr>
          <a:xfrm>
            <a:off x="3561588" y="101920"/>
            <a:ext cx="50688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Herausforderungen bei der Instandsetzung Hochstraße Handelskai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0" y="128746"/>
            <a:ext cx="1452494" cy="338299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29.06.2023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0" y="1719773"/>
            <a:ext cx="5597824" cy="4198368"/>
          </a:xfr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10628" r="4177" b="13341"/>
          <a:stretch/>
        </p:blipFill>
        <p:spPr>
          <a:xfrm>
            <a:off x="6096000" y="1719773"/>
            <a:ext cx="5843016" cy="235000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53860" y="5934103"/>
            <a:ext cx="4099268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Wiener Melange" panose="020B0502020209020204" pitchFamily="34" charset="0"/>
                <a:cs typeface="Wiener Melange" panose="020B0502020209020204" pitchFamily="34" charset="0"/>
              </a:rPr>
              <a:t>Ansicht instandgesetzte Schadstellen</a:t>
            </a:r>
            <a:endParaRPr lang="de-AT" sz="1200" dirty="0">
              <a:solidFill>
                <a:schemeClr val="bg1">
                  <a:lumMod val="65000"/>
                </a:schemeClr>
              </a:solidFill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46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8654" y="467045"/>
            <a:ext cx="10515600" cy="1325563"/>
          </a:xfrm>
        </p:spPr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Erneuerung Abdichtungssystem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Brückentagung 2023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22</a:t>
            </a:fld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8" name="Fußzeilenplatzhalter 3"/>
          <p:cNvSpPr txBox="1">
            <a:spLocks/>
          </p:cNvSpPr>
          <p:nvPr/>
        </p:nvSpPr>
        <p:spPr>
          <a:xfrm>
            <a:off x="3639312" y="101920"/>
            <a:ext cx="4913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Herausforderungen bei der Instandsetzung Hochstraße Handelskai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0" y="128746"/>
            <a:ext cx="1452494" cy="338299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29.06.2023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pic>
        <p:nvPicPr>
          <p:cNvPr id="12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65911"/>
            <a:ext cx="9996054" cy="4505324"/>
          </a:xfrm>
        </p:spPr>
      </p:pic>
    </p:spTree>
    <p:extLst>
      <p:ext uri="{BB962C8B-B14F-4D97-AF65-F5344CB8AC3E}">
        <p14:creationId xmlns:p14="http://schemas.microsoft.com/office/powerpoint/2010/main" val="317328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3860" y="410367"/>
            <a:ext cx="10515600" cy="1325563"/>
          </a:xfrm>
        </p:spPr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Erneuerung</a:t>
            </a:r>
            <a:r>
              <a:rPr lang="de-AT" dirty="0" smtClean="0"/>
              <a:t> </a:t>
            </a: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Brückenausrüstung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13" name="Inhaltsplatzhalter 12"/>
          <p:cNvSpPr>
            <a:spLocks noGrp="1"/>
          </p:cNvSpPr>
          <p:nvPr>
            <p:ph idx="1"/>
          </p:nvPr>
        </p:nvSpPr>
        <p:spPr>
          <a:xfrm>
            <a:off x="353860" y="1679636"/>
            <a:ext cx="10515600" cy="4351338"/>
          </a:xfrm>
        </p:spPr>
        <p:txBody>
          <a:bodyPr/>
          <a:lstStyle/>
          <a:p>
            <a:r>
              <a:rPr lang="de-AT" dirty="0" smtClean="0"/>
              <a:t>FRZ mittels in Stahltassen verankerter Betonleitwände </a:t>
            </a:r>
          </a:p>
          <a:p>
            <a:r>
              <a:rPr lang="de-AT" dirty="0" smtClean="0"/>
              <a:t>Auf der BLW aufgesetzte Lichtmasten</a:t>
            </a:r>
          </a:p>
          <a:p>
            <a:r>
              <a:rPr lang="de-AT" dirty="0" smtClean="0"/>
              <a:t>Anpralldämpfer in den Zwickelbereichen</a:t>
            </a:r>
          </a:p>
          <a:p>
            <a:r>
              <a:rPr lang="de-AT" dirty="0" smtClean="0"/>
              <a:t>Brückengeländer mit Stahlsaumblech verschraubt</a:t>
            </a:r>
          </a:p>
          <a:p>
            <a:r>
              <a:rPr lang="de-AT" dirty="0" smtClean="0"/>
              <a:t>Erneuerung Brückenentwässerung unter Beibehaltung des Entwässerungssystems</a:t>
            </a:r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29.06.2023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Brückentagung 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23</a:t>
            </a:fld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8" name="Fußzeilenplatzhalter 3"/>
          <p:cNvSpPr txBox="1">
            <a:spLocks/>
          </p:cNvSpPr>
          <p:nvPr/>
        </p:nvSpPr>
        <p:spPr>
          <a:xfrm>
            <a:off x="3570732" y="101920"/>
            <a:ext cx="5050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Herausforderungen bei der Instandsetzung Hochstraße Handelskai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0" y="128746"/>
            <a:ext cx="1452494" cy="33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3860" y="467045"/>
            <a:ext cx="10515600" cy="1325563"/>
          </a:xfrm>
        </p:spPr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Erneuerung Brückenausrüstung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Brückentagung 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24</a:t>
            </a:fld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8" name="Fußzeilenplatzhalter 3"/>
          <p:cNvSpPr txBox="1">
            <a:spLocks/>
          </p:cNvSpPr>
          <p:nvPr/>
        </p:nvSpPr>
        <p:spPr>
          <a:xfrm>
            <a:off x="3546348" y="101920"/>
            <a:ext cx="5099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Herausforderungen bei der Instandsetzung Hochstraße Handelskai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0" y="128746"/>
            <a:ext cx="1452494" cy="338299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29.06.2023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589" y="1722194"/>
            <a:ext cx="7574155" cy="341361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6" r="17001"/>
          <a:stretch/>
        </p:blipFill>
        <p:spPr>
          <a:xfrm rot="5400000">
            <a:off x="-305068" y="2365665"/>
            <a:ext cx="4575584" cy="289255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36448" y="6080056"/>
            <a:ext cx="2865120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Wiener Melange" panose="020B0502020209020204" pitchFamily="34" charset="0"/>
                <a:cs typeface="Wiener Melange" panose="020B0502020209020204" pitchFamily="34" charset="0"/>
              </a:rPr>
              <a:t>Ansicht BLW in Stahltassen</a:t>
            </a:r>
            <a:endParaRPr lang="de-AT" sz="1200" dirty="0">
              <a:solidFill>
                <a:schemeClr val="bg1">
                  <a:lumMod val="65000"/>
                </a:schemeClr>
              </a:solidFill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581400" y="5135805"/>
            <a:ext cx="7257871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Wiener Melange" panose="020B0502020209020204" pitchFamily="34" charset="0"/>
                <a:cs typeface="Wiener Melange" panose="020B0502020209020204" pitchFamily="34" charset="0"/>
              </a:rPr>
              <a:t>Ansicht Querschnitt-neu mit BLW + Geländer</a:t>
            </a:r>
            <a:endParaRPr lang="de-AT" sz="1200" dirty="0">
              <a:solidFill>
                <a:schemeClr val="bg1">
                  <a:lumMod val="65000"/>
                </a:schemeClr>
              </a:solidFill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08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3860" y="444463"/>
            <a:ext cx="10515600" cy="1325563"/>
          </a:xfrm>
        </p:spPr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Erneuerung Brückenausrüstung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Brückentagung 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25</a:t>
            </a:fld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8" name="Fußzeilenplatzhalter 3"/>
          <p:cNvSpPr txBox="1">
            <a:spLocks/>
          </p:cNvSpPr>
          <p:nvPr/>
        </p:nvSpPr>
        <p:spPr>
          <a:xfrm>
            <a:off x="3584448" y="101920"/>
            <a:ext cx="5023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Herausforderungen bei der Instandsetzung Hochstraße Handelskai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0" y="128746"/>
            <a:ext cx="1452494" cy="338299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29.06.2023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4" y="1484476"/>
            <a:ext cx="4124325" cy="1858800"/>
          </a:xfr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" r="21380"/>
          <a:stretch/>
        </p:blipFill>
        <p:spPr>
          <a:xfrm>
            <a:off x="981073" y="3443754"/>
            <a:ext cx="4124325" cy="262451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8232" y="2778546"/>
            <a:ext cx="4614046" cy="207519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2152" y="2762167"/>
            <a:ext cx="4633647" cy="208834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81073" y="6073811"/>
            <a:ext cx="4506587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Wiener Melange" panose="020B0502020209020204" pitchFamily="34" charset="0"/>
                <a:cs typeface="Wiener Melange" panose="020B0502020209020204" pitchFamily="34" charset="0"/>
              </a:rPr>
              <a:t>Ansicht Mastschuhe + Lichtmasten</a:t>
            </a:r>
            <a:endParaRPr lang="de-AT" sz="1200" dirty="0">
              <a:solidFill>
                <a:schemeClr val="bg1">
                  <a:lumMod val="65000"/>
                </a:schemeClr>
              </a:solidFill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0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3860" y="476888"/>
            <a:ext cx="10515600" cy="1325563"/>
          </a:xfrm>
        </p:spPr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Erneuerung Brückenausrüstung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Brückentagung 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26</a:t>
            </a:fld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8" name="Fußzeilenplatzhalter 3"/>
          <p:cNvSpPr txBox="1">
            <a:spLocks/>
          </p:cNvSpPr>
          <p:nvPr/>
        </p:nvSpPr>
        <p:spPr>
          <a:xfrm>
            <a:off x="3204972" y="101920"/>
            <a:ext cx="5782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>
                <a:latin typeface="Wiener Melange" panose="020B0502020209020204" pitchFamily="34" charset="0"/>
                <a:cs typeface="Wiener Melange" panose="020B0502020209020204" pitchFamily="34" charset="0"/>
              </a:rPr>
              <a:t>Herausforderungen bei der Instandsetzung Hochstraße Handelskai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0" y="128746"/>
            <a:ext cx="1452494" cy="338299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29.06.2023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9" t="15614" r="9795" b="12773"/>
          <a:stretch/>
        </p:blipFill>
        <p:spPr>
          <a:xfrm>
            <a:off x="573083" y="2044670"/>
            <a:ext cx="5616702" cy="273405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1" t="26292" r="44855" b="16545"/>
          <a:stretch/>
        </p:blipFill>
        <p:spPr>
          <a:xfrm>
            <a:off x="6501383" y="2044670"/>
            <a:ext cx="5046369" cy="273405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73083" y="4882445"/>
            <a:ext cx="4151376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Wiener Melange" panose="020B0502020209020204" pitchFamily="34" charset="0"/>
                <a:cs typeface="Wiener Melange" panose="020B0502020209020204" pitchFamily="34" charset="0"/>
              </a:rPr>
              <a:t>Ansicht Anpralldämpfer</a:t>
            </a:r>
            <a:endParaRPr lang="de-AT" sz="1200" dirty="0">
              <a:solidFill>
                <a:schemeClr val="bg1">
                  <a:lumMod val="65000"/>
                </a:schemeClr>
              </a:solidFill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91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3860" y="476890"/>
            <a:ext cx="10515600" cy="1325563"/>
          </a:xfrm>
        </p:spPr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Erneuerung Brückenausrüstung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Brückentagung 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27</a:t>
            </a:fld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8" name="Fußzeilenplatzhalter 3"/>
          <p:cNvSpPr txBox="1">
            <a:spLocks/>
          </p:cNvSpPr>
          <p:nvPr/>
        </p:nvSpPr>
        <p:spPr>
          <a:xfrm>
            <a:off x="3240024" y="101920"/>
            <a:ext cx="57119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Herausforderungen bei der Instandsetzung Hochstraße Handelskai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0" y="128746"/>
            <a:ext cx="1452494" cy="338299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29.06.2023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466" y="2230825"/>
            <a:ext cx="6179020" cy="278483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53860" y="5684348"/>
            <a:ext cx="5212080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Wiener Melange" panose="020B0502020209020204" pitchFamily="34" charset="0"/>
                <a:cs typeface="Wiener Melange" panose="020B0502020209020204" pitchFamily="34" charset="0"/>
              </a:rPr>
              <a:t>Ansicht Querschnitt </a:t>
            </a:r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Wiener Melange" panose="020B0502020209020204" pitchFamily="34" charset="0"/>
                <a:cs typeface="Wiener Melange" panose="020B0502020209020204" pitchFamily="34" charset="0"/>
              </a:rPr>
              <a:t>vor </a:t>
            </a:r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Wiener Melange" panose="020B0502020209020204" pitchFamily="34" charset="0"/>
                <a:cs typeface="Wiener Melange" panose="020B0502020209020204" pitchFamily="34" charset="0"/>
              </a:rPr>
              <a:t>Instandsetzung und Erneuerung</a:t>
            </a:r>
            <a:endParaRPr lang="de-AT" sz="1200" dirty="0">
              <a:solidFill>
                <a:schemeClr val="bg1">
                  <a:lumMod val="65000"/>
                </a:schemeClr>
              </a:solidFill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pic>
        <p:nvPicPr>
          <p:cNvPr id="10" name="Inhaltsplatzhalter 8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0" y="1680143"/>
            <a:ext cx="5181600" cy="3886200"/>
          </a:xfrm>
        </p:spPr>
      </p:pic>
      <p:sp>
        <p:nvSpPr>
          <p:cNvPr id="12" name="Textfeld 11"/>
          <p:cNvSpPr txBox="1"/>
          <p:nvPr/>
        </p:nvSpPr>
        <p:spPr>
          <a:xfrm>
            <a:off x="5862466" y="5113497"/>
            <a:ext cx="5212080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Wiener Melange" panose="020B0502020209020204" pitchFamily="34" charset="0"/>
                <a:cs typeface="Wiener Melange" panose="020B0502020209020204" pitchFamily="34" charset="0"/>
              </a:rPr>
              <a:t>Ansicht Querschnitt </a:t>
            </a:r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Wiener Melange" panose="020B0502020209020204" pitchFamily="34" charset="0"/>
                <a:cs typeface="Wiener Melange" panose="020B0502020209020204" pitchFamily="34" charset="0"/>
              </a:rPr>
              <a:t>nach</a:t>
            </a:r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Wiener Melange" panose="020B0502020209020204" pitchFamily="34" charset="0"/>
                <a:cs typeface="Wiener Melange" panose="020B0502020209020204" pitchFamily="34" charset="0"/>
              </a:rPr>
              <a:t> </a:t>
            </a:r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Wiener Melange" panose="020B0502020209020204" pitchFamily="34" charset="0"/>
                <a:cs typeface="Wiener Melange" panose="020B0502020209020204" pitchFamily="34" charset="0"/>
              </a:rPr>
              <a:t>Instandsetzung und Erneuerung</a:t>
            </a:r>
            <a:endParaRPr lang="de-AT" sz="1200" dirty="0">
              <a:solidFill>
                <a:schemeClr val="bg1">
                  <a:lumMod val="65000"/>
                </a:schemeClr>
              </a:solidFill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32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3860" y="410367"/>
            <a:ext cx="10515600" cy="1325563"/>
          </a:xfrm>
        </p:spPr>
        <p:txBody>
          <a:bodyPr/>
          <a:lstStyle/>
          <a:p>
            <a:r>
              <a:rPr lang="de-AT" dirty="0" err="1" smtClean="0">
                <a:latin typeface="Wiener Melange" panose="020B0502020209020204" pitchFamily="34" charset="0"/>
                <a:cs typeface="Wiener Melange" panose="020B0502020209020204" pitchFamily="34" charset="0"/>
              </a:rPr>
              <a:t>Lessons</a:t>
            </a: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 </a:t>
            </a:r>
            <a:r>
              <a:rPr lang="de-AT" dirty="0" err="1" smtClean="0">
                <a:latin typeface="Wiener Melange" panose="020B0502020209020204" pitchFamily="34" charset="0"/>
                <a:cs typeface="Wiener Melange" panose="020B0502020209020204" pitchFamily="34" charset="0"/>
              </a:rPr>
              <a:t>Learned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353860" y="1645920"/>
            <a:ext cx="11588204" cy="4531043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Korrodierte Bewehrung von außen oft schwer erkennbar</a:t>
            </a:r>
          </a:p>
          <a:p>
            <a:pPr>
              <a:lnSpc>
                <a:spcPct val="110000"/>
              </a:lnSpc>
            </a:pP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Trotz umfangreicher Voruntersuchen stark gestiegener Instandsetzungsumfang (Vorhersage schwierig)</a:t>
            </a:r>
          </a:p>
          <a:p>
            <a:pPr>
              <a:lnSpc>
                <a:spcPct val="110000"/>
              </a:lnSpc>
            </a:pP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Im Tragwerk vorgefundene Bewehrung oft stark korrodiert + keine plangemäße Lage + oftmals sehr geringe Betondeckung</a:t>
            </a:r>
          </a:p>
          <a:p>
            <a:pPr>
              <a:lnSpc>
                <a:spcPct val="110000"/>
              </a:lnSpc>
            </a:pPr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 </a:t>
            </a: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Schnittstellen zum Bestand bei Planung besonders beachten</a:t>
            </a:r>
          </a:p>
          <a:p>
            <a:pPr>
              <a:lnSpc>
                <a:spcPct val="110000"/>
              </a:lnSpc>
            </a:pP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Instandsetzungsmassen </a:t>
            </a: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  <a:sym typeface="Wingdings" panose="05000000000000000000" pitchFamily="2" charset="2"/>
              </a:rPr>
              <a:t> Puffer f. Unvorhergesehenes berücksichtigen</a:t>
            </a:r>
          </a:p>
          <a:p>
            <a:pPr>
              <a:lnSpc>
                <a:spcPct val="110000"/>
              </a:lnSpc>
            </a:pP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  <a:sym typeface="Wingdings" panose="05000000000000000000" pitchFamily="2" charset="2"/>
              </a:rPr>
              <a:t>PMMA-Harz sehr empfindlich bei Feuchtigkeit und zu viel Materialauftrag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29.06.2023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Brückentagung 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28</a:t>
            </a:fld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8" name="Fußzeilenplatzhalter 3"/>
          <p:cNvSpPr txBox="1">
            <a:spLocks/>
          </p:cNvSpPr>
          <p:nvPr/>
        </p:nvSpPr>
        <p:spPr>
          <a:xfrm>
            <a:off x="3459480" y="101920"/>
            <a:ext cx="5273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Herausforderungen bei der Instandsetzung Hochstraße Handelskai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0" y="128746"/>
            <a:ext cx="1452494" cy="33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5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3860" y="467045"/>
            <a:ext cx="10515600" cy="1325563"/>
          </a:xfrm>
        </p:spPr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Lageplan B2018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Brückentagung 2023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3</a:t>
            </a:fld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8" name="Fußzeilenplatzhalter 3"/>
          <p:cNvSpPr txBox="1">
            <a:spLocks/>
          </p:cNvSpPr>
          <p:nvPr/>
        </p:nvSpPr>
        <p:spPr>
          <a:xfrm>
            <a:off x="3666744" y="128746"/>
            <a:ext cx="4858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Herausforderungen bei der Instandsetzung </a:t>
            </a:r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Hochstraße Handelskai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0" y="128746"/>
            <a:ext cx="1452494" cy="338299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29.06.2023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pic>
        <p:nvPicPr>
          <p:cNvPr id="9" name="Inhaltsplatzhalter 8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3272" y="1563624"/>
            <a:ext cx="936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9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3860" y="502140"/>
            <a:ext cx="10515600" cy="1325563"/>
          </a:xfrm>
        </p:spPr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Lageplan B2019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Brückentagung 2023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4</a:t>
            </a:fld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8" name="Fußzeilenplatzhalter 3"/>
          <p:cNvSpPr txBox="1">
            <a:spLocks/>
          </p:cNvSpPr>
          <p:nvPr/>
        </p:nvSpPr>
        <p:spPr>
          <a:xfrm>
            <a:off x="3648456" y="137015"/>
            <a:ext cx="4895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Herausforderungen bei der Instandsetzung </a:t>
            </a:r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Hochstraße Handelskai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0" y="128746"/>
            <a:ext cx="1452494" cy="338299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29.06.2023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pic>
        <p:nvPicPr>
          <p:cNvPr id="10" name="Inhaltsplatzhalter 9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7373" y="1597025"/>
            <a:ext cx="936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8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3860" y="497556"/>
            <a:ext cx="10515600" cy="1325563"/>
          </a:xfrm>
        </p:spPr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Ansichten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Brückentagung 2023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5</a:t>
            </a:fld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8" name="Fußzeilenplatzhalter 3"/>
          <p:cNvSpPr txBox="1">
            <a:spLocks/>
          </p:cNvSpPr>
          <p:nvPr/>
        </p:nvSpPr>
        <p:spPr>
          <a:xfrm>
            <a:off x="3646932" y="130815"/>
            <a:ext cx="48981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Herausforderungen bei der Instandsetzung </a:t>
            </a:r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Hochstraße Handelskai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0" y="128746"/>
            <a:ext cx="1452494" cy="338299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29.06.2023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pic>
        <p:nvPicPr>
          <p:cNvPr id="10" name="Inhaltsplatzhalter 9" descr="20190916_131402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25625"/>
            <a:ext cx="5181600" cy="3908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nhaltsplatzhalter 11" descr="20190916_131625"/>
          <p:cNvPicPr>
            <a:picLocks noGrp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160" y="1824735"/>
            <a:ext cx="5181600" cy="39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/>
          <p:cNvSpPr txBox="1"/>
          <p:nvPr/>
        </p:nvSpPr>
        <p:spPr>
          <a:xfrm>
            <a:off x="6156960" y="5737566"/>
            <a:ext cx="5181600" cy="3077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e-AT" sz="1400" dirty="0" smtClean="0">
                <a:solidFill>
                  <a:schemeClr val="bg1">
                    <a:lumMod val="65000"/>
                  </a:schemeClr>
                </a:solidFill>
                <a:latin typeface="Wiener Melange" panose="020B0502020209020204" pitchFamily="34" charset="0"/>
                <a:cs typeface="Wiener Melange" panose="020B0502020209020204" pitchFamily="34" charset="0"/>
              </a:rPr>
              <a:t>Ansicht B2019 – TW Knoten Nußdorf</a:t>
            </a:r>
            <a:endParaRPr lang="de-AT" sz="1400" dirty="0">
              <a:solidFill>
                <a:schemeClr val="bg1">
                  <a:lumMod val="65000"/>
                </a:schemeClr>
              </a:solidFill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85800" y="5737565"/>
            <a:ext cx="5181600" cy="3077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e-AT" sz="1400" dirty="0" smtClean="0">
                <a:solidFill>
                  <a:schemeClr val="bg1">
                    <a:lumMod val="65000"/>
                  </a:schemeClr>
                </a:solidFill>
                <a:latin typeface="Wiener Melange" panose="020B0502020209020204" pitchFamily="34" charset="0"/>
                <a:cs typeface="Wiener Melange" panose="020B0502020209020204" pitchFamily="34" charset="0"/>
              </a:rPr>
              <a:t>Ansicht B2018 – TW Hochstraße Handelskai</a:t>
            </a:r>
            <a:endParaRPr lang="de-AT" sz="1400" dirty="0">
              <a:solidFill>
                <a:schemeClr val="bg1">
                  <a:lumMod val="65000"/>
                </a:schemeClr>
              </a:solidFill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35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353860" y="500062"/>
            <a:ext cx="10515600" cy="1325563"/>
          </a:xfrm>
        </p:spPr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Ausgangssituation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13" name="Inhaltsplatzhalter 12"/>
          <p:cNvSpPr>
            <a:spLocks noGrp="1"/>
          </p:cNvSpPr>
          <p:nvPr>
            <p:ph idx="1"/>
          </p:nvPr>
        </p:nvSpPr>
        <p:spPr>
          <a:xfrm>
            <a:off x="838200" y="1825625"/>
            <a:ext cx="11167872" cy="4351338"/>
          </a:xfrm>
        </p:spPr>
        <p:txBody>
          <a:bodyPr/>
          <a:lstStyle/>
          <a:p>
            <a:pPr defTabSz="920750"/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Instandsetzungsprogramm der MA 29</a:t>
            </a:r>
          </a:p>
          <a:p>
            <a:pPr defTabSz="920750">
              <a:lnSpc>
                <a:spcPct val="100000"/>
              </a:lnSpc>
            </a:pP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Starke Schäden an der Struktur </a:t>
            </a: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  <a:sym typeface="Wingdings" panose="05000000000000000000" pitchFamily="2" charset="2"/>
              </a:rPr>
              <a:t> 2017 bereits temporäre Sicherungsmaßnahmen durchgeführt (Querkraftverstärkung + externer Vorspannung)  </a:t>
            </a: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Hohe Instandsetzungspriorität</a:t>
            </a:r>
          </a:p>
          <a:p>
            <a:pPr defTabSz="920750"/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Geplante und tatsächliche Nutzung</a:t>
            </a:r>
          </a:p>
          <a:p>
            <a:pPr defTabSz="920750"/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Mehrere Instandsetzungsvarianten</a:t>
            </a:r>
          </a:p>
          <a:p>
            <a:pPr defTabSz="920750"/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Langfristige Perspektiven</a:t>
            </a:r>
          </a:p>
          <a:p>
            <a:pPr defTabSz="920750"/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Kosteneffiziente Instandsetzung</a:t>
            </a:r>
          </a:p>
          <a:p>
            <a:pPr marL="0" indent="0" defTabSz="920750">
              <a:buNone/>
            </a:pP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Brückentagung 2023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D8F89-9F90-440B-8C02-4D2ABC928605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Wiener Melange" panose="020B0502020209020204" pitchFamily="34" charset="0"/>
                <a:cs typeface="Wiener Melange" panose="020B0502020209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8" name="Fußzeilenplatzhalter 3"/>
          <p:cNvSpPr txBox="1">
            <a:spLocks/>
          </p:cNvSpPr>
          <p:nvPr/>
        </p:nvSpPr>
        <p:spPr>
          <a:xfrm>
            <a:off x="3427622" y="128746"/>
            <a:ext cx="5340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Wiener Melange" panose="020B0502020209020204" pitchFamily="34" charset="0"/>
                <a:ea typeface="+mn-ea"/>
                <a:cs typeface="Wiener Melange" panose="020B0502020209020204" pitchFamily="34" charset="0"/>
              </a:rPr>
              <a:t>Herausforderungen</a:t>
            </a:r>
            <a:r>
              <a:rPr kumimoji="0" lang="de-AT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Wiener Melange" panose="020B0502020209020204" pitchFamily="34" charset="0"/>
                <a:ea typeface="+mn-ea"/>
                <a:cs typeface="Wiener Melange" panose="020B0502020209020204" pitchFamily="34" charset="0"/>
              </a:rPr>
              <a:t> </a:t>
            </a:r>
            <a:r>
              <a:rPr lang="de-AT" dirty="0" smtClean="0">
                <a:solidFill>
                  <a:prstClr val="black">
                    <a:tint val="75000"/>
                  </a:prstClr>
                </a:solidFill>
                <a:latin typeface="Wiener Melange" panose="020B0502020209020204" pitchFamily="34" charset="0"/>
                <a:cs typeface="Wiener Melange" panose="020B0502020209020204" pitchFamily="34" charset="0"/>
              </a:rPr>
              <a:t>bei der </a:t>
            </a:r>
            <a:r>
              <a:rPr kumimoji="0" lang="de-A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Wiener Melange" panose="020B0502020209020204" pitchFamily="34" charset="0"/>
                <a:ea typeface="+mn-ea"/>
                <a:cs typeface="Wiener Melange" panose="020B0502020209020204" pitchFamily="34" charset="0"/>
              </a:rPr>
              <a:t>Instandsetzung 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Wiener Melange" panose="020B0502020209020204" pitchFamily="34" charset="0"/>
                <a:ea typeface="+mn-ea"/>
                <a:cs typeface="Wiener Melange" panose="020B0502020209020204" pitchFamily="34" charset="0"/>
              </a:rPr>
              <a:t>Hochstraße Handelskai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0" y="128746"/>
            <a:ext cx="1452494" cy="338299"/>
          </a:xfrm>
          <a:prstGeom prst="rect">
            <a:avLst/>
          </a:prstGeom>
        </p:spPr>
      </p:pic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Wiener Melange" panose="020B0502020209020204" pitchFamily="34" charset="0"/>
                <a:cs typeface="Wiener Melange" panose="020B0502020209020204" pitchFamily="34" charset="0"/>
              </a:rPr>
              <a:t>29.06.2023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90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353860" y="500062"/>
            <a:ext cx="10515600" cy="1325563"/>
          </a:xfrm>
        </p:spPr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Zielsetzungen und Bedarfsplanung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13" name="Inhaltsplatzhalter 12"/>
          <p:cNvSpPr>
            <a:spLocks noGrp="1"/>
          </p:cNvSpPr>
          <p:nvPr>
            <p:ph idx="1"/>
          </p:nvPr>
        </p:nvSpPr>
        <p:spPr>
          <a:xfrm>
            <a:off x="838200" y="1825625"/>
            <a:ext cx="11167872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  <a:sym typeface="Wingdings" panose="05000000000000000000" pitchFamily="2" charset="2"/>
              </a:rPr>
              <a:t>Optimierung Instandsetzungsmaßnahmen unter Gesichtspunkt „Umgestaltung Knoten Nußdorf“</a:t>
            </a:r>
          </a:p>
          <a:p>
            <a:pPr>
              <a:lnSpc>
                <a:spcPct val="100000"/>
              </a:lnSpc>
            </a:pPr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  <a:sym typeface="Wingdings" panose="05000000000000000000" pitchFamily="2" charset="2"/>
              </a:rPr>
              <a:t>Verlängerung Restlebensdauer um 15+ Jahre</a:t>
            </a:r>
          </a:p>
          <a:p>
            <a:pPr>
              <a:lnSpc>
                <a:spcPct val="100000"/>
              </a:lnSpc>
            </a:pPr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  <a:sym typeface="Wingdings" panose="05000000000000000000" pitchFamily="2" charset="2"/>
              </a:rPr>
              <a:t>Untersuchung mehrerer Instandsetzungsvarianten (Teilinstandsetzung, Gesamtinstandsetzung, Neubau in </a:t>
            </a: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  <a:sym typeface="Wingdings" panose="05000000000000000000" pitchFamily="2" charset="2"/>
              </a:rPr>
              <a:t>Dammlage, Mischvariante Teil- und Gesamtinstandsetzung)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  <a:sym typeface="Wingdings" panose="05000000000000000000" pitchFamily="2" charset="2"/>
              </a:rPr>
              <a:t>Mischvariante Teil- und Gesamtinstandsetzung </a:t>
            </a:r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  <a:sym typeface="Wingdings" panose="05000000000000000000" pitchFamily="2" charset="2"/>
              </a:rPr>
              <a:t>15+ Jahre wirtschaftlich und technisch sinnvollste </a:t>
            </a: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  <a:sym typeface="Wingdings" panose="05000000000000000000" pitchFamily="2" charset="2"/>
              </a:rPr>
              <a:t>Lösung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  <a:sym typeface="Wingdings" panose="05000000000000000000" pitchFamily="2" charset="2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Brückentagung 2023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D8F89-9F90-440B-8C02-4D2ABC928605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Wiener Melange" panose="020B0502020209020204" pitchFamily="34" charset="0"/>
                <a:cs typeface="Wiener Melange" panose="020B0502020209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8" name="Fußzeilenplatzhalter 3"/>
          <p:cNvSpPr txBox="1">
            <a:spLocks/>
          </p:cNvSpPr>
          <p:nvPr/>
        </p:nvSpPr>
        <p:spPr>
          <a:xfrm>
            <a:off x="3630168" y="138591"/>
            <a:ext cx="49316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Wiener Melange" panose="020B0502020209020204" pitchFamily="34" charset="0"/>
                <a:ea typeface="+mn-ea"/>
                <a:cs typeface="Wiener Melange" panose="020B0502020209020204" pitchFamily="34" charset="0"/>
              </a:rPr>
              <a:t>Herausforderungen bei der Instandsetzung 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Wiener Melange" panose="020B0502020209020204" pitchFamily="34" charset="0"/>
                <a:ea typeface="+mn-ea"/>
                <a:cs typeface="Wiener Melange" panose="020B0502020209020204" pitchFamily="34" charset="0"/>
              </a:rPr>
              <a:t>Hochstraße Handelskai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0" y="128746"/>
            <a:ext cx="1452494" cy="338299"/>
          </a:xfrm>
          <a:prstGeom prst="rect">
            <a:avLst/>
          </a:prstGeom>
        </p:spPr>
      </p:pic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Wiener Melange" panose="020B0502020209020204" pitchFamily="34" charset="0"/>
                <a:cs typeface="Wiener Melange" panose="020B0502020209020204" pitchFamily="34" charset="0"/>
              </a:rPr>
              <a:t>29.06.2023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24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353860" y="410367"/>
            <a:ext cx="10515600" cy="1325563"/>
          </a:xfrm>
        </p:spPr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Wesentliche Rahmenbedingungen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13" name="Inhaltsplatzhalter 12"/>
          <p:cNvSpPr>
            <a:spLocks noGrp="1"/>
          </p:cNvSpPr>
          <p:nvPr>
            <p:ph idx="1"/>
          </p:nvPr>
        </p:nvSpPr>
        <p:spPr>
          <a:xfrm>
            <a:off x="838200" y="1825625"/>
            <a:ext cx="11167872" cy="4351338"/>
          </a:xfrm>
        </p:spPr>
        <p:txBody>
          <a:bodyPr/>
          <a:lstStyle/>
          <a:p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Keine Einschränkungen durch </a:t>
            </a:r>
            <a:r>
              <a:rPr lang="de-AT" dirty="0" err="1">
                <a:latin typeface="Wiener Melange" panose="020B0502020209020204" pitchFamily="34" charset="0"/>
                <a:cs typeface="Wiener Melange" panose="020B0502020209020204" pitchFamily="34" charset="0"/>
              </a:rPr>
              <a:t>Einbautensituation</a:t>
            </a:r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 (nur eine Versorgungsleitung MA 33 betroffen)</a:t>
            </a:r>
          </a:p>
          <a:p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Temporäre Sperre von Parkplätzen mit ca. 500 m</a:t>
            </a:r>
            <a:r>
              <a:rPr lang="de-AT" baseline="30000" dirty="0">
                <a:latin typeface="Wiener Melange" panose="020B0502020209020204" pitchFamily="34" charset="0"/>
                <a:cs typeface="Wiener Melange" panose="020B0502020209020204" pitchFamily="34" charset="0"/>
              </a:rPr>
              <a:t>2 </a:t>
            </a:r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Parkfläche unterhalb B2018</a:t>
            </a:r>
          </a:p>
          <a:p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Zufolge Verkehrszählung deutlich unter 10.000 Kfz/24h</a:t>
            </a:r>
          </a:p>
          <a:p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Grundstückseigentum zwischen Stadt Wien und ÖBB geteilt </a:t>
            </a:r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  <a:sym typeface="Wingdings" panose="05000000000000000000" pitchFamily="2" charset="2"/>
              </a:rPr>
              <a:t> keine Änderungen </a:t>
            </a: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  <a:sym typeface="Wingdings" panose="05000000000000000000" pitchFamily="2" charset="2"/>
              </a:rPr>
              <a:t>geplant (Einver</a:t>
            </a:r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  <a:sym typeface="Wingdings" panose="05000000000000000000" pitchFamily="2" charset="2"/>
              </a:rPr>
              <a:t>n</a:t>
            </a: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  <a:sym typeface="Wingdings" panose="05000000000000000000" pitchFamily="2" charset="2"/>
              </a:rPr>
              <a:t>ehmen mit ÖBB nötig)</a:t>
            </a:r>
          </a:p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  <a:sym typeface="Wingdings" panose="05000000000000000000" pitchFamily="2" charset="2"/>
              </a:rPr>
              <a:t>Aufrechterhaltung jeweils mind. 1 Fahrspur je Fahrtrichtung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  <a:sym typeface="Wingdings" panose="05000000000000000000" pitchFamily="2" charset="2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Brückentagung 2023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D8F89-9F90-440B-8C02-4D2ABC928605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ußzeilenplatzhalter 3"/>
          <p:cNvSpPr txBox="1">
            <a:spLocks/>
          </p:cNvSpPr>
          <p:nvPr/>
        </p:nvSpPr>
        <p:spPr>
          <a:xfrm>
            <a:off x="3651504" y="182957"/>
            <a:ext cx="4888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Wiener Melange" panose="020B0502020209020204" pitchFamily="34" charset="0"/>
                <a:ea typeface="+mn-ea"/>
                <a:cs typeface="Wiener Melange" panose="020B0502020209020204" pitchFamily="34" charset="0"/>
              </a:rPr>
              <a:t>Herausforderungen bei der Instandsetzung </a:t>
            </a: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Wiener Melange" panose="020B0502020209020204" pitchFamily="34" charset="0"/>
                <a:ea typeface="+mn-ea"/>
                <a:cs typeface="Wiener Melange" panose="020B0502020209020204" pitchFamily="34" charset="0"/>
              </a:rPr>
              <a:t>Hochstraße Handelskai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0" y="128746"/>
            <a:ext cx="1452494" cy="338299"/>
          </a:xfrm>
          <a:prstGeom prst="rect">
            <a:avLst/>
          </a:prstGeom>
        </p:spPr>
      </p:pic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29.06.2023</a:t>
            </a:r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37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3860" y="467045"/>
            <a:ext cx="10515600" cy="1325563"/>
          </a:xfrm>
        </p:spPr>
        <p:txBody>
          <a:bodyPr/>
          <a:lstStyle/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Instandsetzungsvarianten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671484"/>
            <a:ext cx="5181600" cy="4681693"/>
          </a:xfrm>
        </p:spPr>
        <p:txBody>
          <a:bodyPr/>
          <a:lstStyle/>
          <a:p>
            <a:pPr marL="0" indent="0">
              <a:buNone/>
            </a:pP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1. Teilinstandsetzung</a:t>
            </a:r>
          </a:p>
          <a:p>
            <a:pPr lvl="1"/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Lokale Instandsetzung Abdichtung</a:t>
            </a:r>
          </a:p>
          <a:p>
            <a:pPr lvl="1"/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Lokale </a:t>
            </a:r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Erneuerung</a:t>
            </a: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 Belag</a:t>
            </a:r>
          </a:p>
          <a:p>
            <a:pPr lvl="1"/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Erneuerung Brückenausrüstung</a:t>
            </a:r>
          </a:p>
          <a:p>
            <a:pPr lvl="1"/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Erneuerung Entwässerungssystem</a:t>
            </a:r>
          </a:p>
          <a:p>
            <a:pPr lvl="1"/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Betoninstandsetzungen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6172200" y="1671484"/>
            <a:ext cx="5181600" cy="4681693"/>
          </a:xfrm>
        </p:spPr>
        <p:txBody>
          <a:bodyPr/>
          <a:lstStyle/>
          <a:p>
            <a:pPr marL="0" indent="0">
              <a:buNone/>
            </a:pPr>
            <a:r>
              <a:rPr lang="de-AT" dirty="0" smtClean="0"/>
              <a:t>2</a:t>
            </a:r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. Gesamtinstandsetzung</a:t>
            </a:r>
          </a:p>
          <a:p>
            <a:pPr lvl="1"/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Vollflächige Erneuerung Abdichtung</a:t>
            </a:r>
          </a:p>
          <a:p>
            <a:pPr lvl="1"/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Vollflächige Erneuerung Randbalken</a:t>
            </a:r>
          </a:p>
          <a:p>
            <a:pPr lvl="1"/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Vollflächige Erneuerung Belag</a:t>
            </a:r>
          </a:p>
          <a:p>
            <a:pPr lvl="1"/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Aufrüstung Entwässerungssystem</a:t>
            </a:r>
          </a:p>
          <a:p>
            <a:pPr lvl="1"/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Betoninstandsetzungen</a:t>
            </a:r>
          </a:p>
          <a:p>
            <a:pPr lvl="1"/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Brückentagung 2023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D8F89-9F90-440B-8C02-4D2ABC928605}" type="slidenum"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9</a:t>
            </a:fld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  <p:sp>
        <p:nvSpPr>
          <p:cNvPr id="8" name="Fußzeilenplatzhalter 3"/>
          <p:cNvSpPr txBox="1">
            <a:spLocks/>
          </p:cNvSpPr>
          <p:nvPr/>
        </p:nvSpPr>
        <p:spPr>
          <a:xfrm>
            <a:off x="3648456" y="202599"/>
            <a:ext cx="4895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 smtClean="0">
                <a:latin typeface="Wiener Melange" panose="020B0502020209020204" pitchFamily="34" charset="0"/>
                <a:cs typeface="Wiener Melange" panose="020B0502020209020204" pitchFamily="34" charset="0"/>
              </a:rPr>
              <a:t>Herausforderungen bei der Instandsetzung </a:t>
            </a:r>
            <a:r>
              <a:rPr lang="de-AT" dirty="0">
                <a:latin typeface="Wiener Melange" panose="020B0502020209020204" pitchFamily="34" charset="0"/>
                <a:cs typeface="Wiener Melange" panose="020B0502020209020204" pitchFamily="34" charset="0"/>
              </a:rPr>
              <a:t>Hochstraße Handelskai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0" y="128746"/>
            <a:ext cx="1452494" cy="338299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AT" smtClean="0">
                <a:latin typeface="Wiener Melange" panose="020B0502020209020204" pitchFamily="34" charset="0"/>
                <a:cs typeface="Wiener Melange" panose="020B0502020209020204" pitchFamily="34" charset="0"/>
              </a:rPr>
              <a:t>29.06.2023</a:t>
            </a:r>
            <a:endParaRPr lang="de-AT" dirty="0">
              <a:latin typeface="Wiener Melange" panose="020B0502020209020204" pitchFamily="34" charset="0"/>
              <a:cs typeface="Wiener Melange" panose="020B0502020209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13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/>
      <a:lstStyle>
        <a:defPPr>
          <a:defRPr dirty="0">
            <a:latin typeface="Wiener Melange" panose="020B0502020209020204" pitchFamily="34" charset="0"/>
            <a:cs typeface="Wiener Melange" panose="020B0502020209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885</Words>
  <Application>Microsoft Office PowerPoint</Application>
  <PresentationFormat>Breitbild</PresentationFormat>
  <Paragraphs>243</Paragraphs>
  <Slides>28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4" baseType="lpstr">
      <vt:lpstr>Arial</vt:lpstr>
      <vt:lpstr>Calibri Light</vt:lpstr>
      <vt:lpstr>Calibri</vt:lpstr>
      <vt:lpstr>Wingdings</vt:lpstr>
      <vt:lpstr>Wiener Melange</vt:lpstr>
      <vt:lpstr>Office</vt:lpstr>
      <vt:lpstr>Herausforderungen bei der Instandsetzung Hochstraße Handelskai</vt:lpstr>
      <vt:lpstr>Bauwerksdaten</vt:lpstr>
      <vt:lpstr>Lageplan B2018</vt:lpstr>
      <vt:lpstr>Lageplan B2019</vt:lpstr>
      <vt:lpstr>Ansichten</vt:lpstr>
      <vt:lpstr>Ausgangssituation</vt:lpstr>
      <vt:lpstr>Zielsetzungen und Bedarfsplanung</vt:lpstr>
      <vt:lpstr>Wesentliche Rahmenbedingungen</vt:lpstr>
      <vt:lpstr>Instandsetzungsvarianten</vt:lpstr>
      <vt:lpstr>Instandsetzungsvarianten</vt:lpstr>
      <vt:lpstr>Querschnitt vor und nach Instandsetzung</vt:lpstr>
      <vt:lpstr>Herausforderungen Abbruchphase</vt:lpstr>
      <vt:lpstr>Abbruchphase</vt:lpstr>
      <vt:lpstr>Betoninstandsetzung - Herausforderungen</vt:lpstr>
      <vt:lpstr>Betoninstandsetzung - Schäden</vt:lpstr>
      <vt:lpstr>Betoninstandsetzung - Schäden</vt:lpstr>
      <vt:lpstr>Betoninstandsetzung - Schäden</vt:lpstr>
      <vt:lpstr>Betoninstandsetzung - Schäden</vt:lpstr>
      <vt:lpstr>Betoninstandsetzung - Schäden</vt:lpstr>
      <vt:lpstr>Betoninstandsetzung - Schäden</vt:lpstr>
      <vt:lpstr>Betoninstandsetzung - Ausführung</vt:lpstr>
      <vt:lpstr>Erneuerung Abdichtungssystem</vt:lpstr>
      <vt:lpstr>Erneuerung Brückenausrüstung</vt:lpstr>
      <vt:lpstr>Erneuerung Brückenausrüstung</vt:lpstr>
      <vt:lpstr>Erneuerung Brückenausrüstung</vt:lpstr>
      <vt:lpstr>Erneuerung Brückenausrüstung</vt:lpstr>
      <vt:lpstr>Erneuerung Brückenausrüstung</vt:lpstr>
      <vt:lpstr>Lessons Learned</vt:lpstr>
    </vt:vector>
  </TitlesOfParts>
  <Company>Wien Digital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Vortrag Brückentagung INS HHK</dc:title>
  <dc:creator>Wolf Nicolas</dc:creator>
  <cp:lastModifiedBy>Wolf Nicolas</cp:lastModifiedBy>
  <cp:revision>65</cp:revision>
  <cp:lastPrinted>2023-06-28T16:29:44Z</cp:lastPrinted>
  <dcterms:created xsi:type="dcterms:W3CDTF">2023-05-12T17:11:07Z</dcterms:created>
  <dcterms:modified xsi:type="dcterms:W3CDTF">2023-06-28T18:15:11Z</dcterms:modified>
</cp:coreProperties>
</file>